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8.xml"/>
  <Override ContentType="application/vnd.openxmlformats-officedocument.presentationml.tags+xml" PartName="/ppt/tags/tag2.xml"/>
  <Override ContentType="application/vnd.openxmlformats-officedocument.presentationml.notesSlide+xml" PartName="/ppt/notesSlides/notesSlide9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notesSlide+xml" PartName="/ppt/notesSlides/notesSlide10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notesSlide+xml" PartName="/ppt/notesSlides/notesSlide11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339" r:id="rId3"/>
    <p:sldId id="257" r:id="rId4"/>
    <p:sldId id="283" r:id="rId5"/>
    <p:sldId id="274" r:id="rId6"/>
    <p:sldId id="336" r:id="rId7"/>
    <p:sldId id="270" r:id="rId8"/>
    <p:sldId id="331" r:id="rId9"/>
    <p:sldId id="279" r:id="rId10"/>
    <p:sldId id="284" r:id="rId11"/>
    <p:sldId id="340" r:id="rId12"/>
    <p:sldId id="338" r:id="rId13"/>
    <p:sldId id="286" r:id="rId14"/>
    <p:sldId id="287" r:id="rId15"/>
    <p:sldId id="303" r:id="rId16"/>
    <p:sldId id="304" r:id="rId17"/>
    <p:sldId id="305" r:id="rId18"/>
    <p:sldId id="306" r:id="rId19"/>
    <p:sldId id="307" r:id="rId20"/>
    <p:sldId id="329" r:id="rId21"/>
    <p:sldId id="309" r:id="rId22"/>
    <p:sldId id="310" r:id="rId23"/>
    <p:sldId id="335" r:id="rId24"/>
    <p:sldId id="311" r:id="rId25"/>
    <p:sldId id="328" r:id="rId26"/>
    <p:sldId id="334" r:id="rId27"/>
    <p:sldId id="337" r:id="rId28"/>
  </p:sldIdLst>
  <p:sldSz cx="12192000" cy="6858000"/>
  <p:notesSz cx="6799263" cy="9929813"/>
  <p:custDataLst>
    <p:tags r:id="rId30"/>
  </p:custData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 Meyns" initials="SM" lastIdx="7" clrIdx="0">
    <p:extLst>
      <p:ext uri="{19B8F6BF-5375-455C-9EA6-DF929625EA0E}">
        <p15:presenceInfo xmlns:p15="http://schemas.microsoft.com/office/powerpoint/2012/main" userId="Sander Meyns" providerId="None"/>
      </p:ext>
    </p:extLst>
  </p:cmAuthor>
  <p:cmAuthor id="2" name="Sarah Christina Rotzetter" initials="SCR" lastIdx="12" clrIdx="1">
    <p:extLst>
      <p:ext uri="{19B8F6BF-5375-455C-9EA6-DF929625EA0E}">
        <p15:presenceInfo xmlns:p15="http://schemas.microsoft.com/office/powerpoint/2012/main" userId="S-1-5-21-1202660629-1409082233-725345543-2655" providerId="AD"/>
      </p:ext>
    </p:extLst>
  </p:cmAuthor>
  <p:cmAuthor id="3" name="Jasmine Vlietinck" initials="JV" lastIdx="1" clrIdx="2">
    <p:extLst>
      <p:ext uri="{19B8F6BF-5375-455C-9EA6-DF929625EA0E}">
        <p15:presenceInfo xmlns:p15="http://schemas.microsoft.com/office/powerpoint/2012/main" userId="Jasmine Vlietin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81"/>
    <a:srgbClr val="FFD700"/>
    <a:srgbClr val="FFFFFF"/>
    <a:srgbClr val="00AEE5"/>
    <a:srgbClr val="4472C4"/>
    <a:srgbClr val="ED7D31"/>
    <a:srgbClr val="0492A0"/>
    <a:srgbClr val="8DB6CA"/>
    <a:srgbClr val="A0E2B1"/>
    <a:srgbClr val="CC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AB5957-F88C-6C66-890A-63B047163770}">
  <a:tblStyle styleId="{32AB5957-F88C-6C66-890A-63B047163770}" styleName="Middle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>
      <p:cViewPr varScale="1">
        <p:scale>
          <a:sx n="67" d="100"/>
          <a:sy n="67" d="100"/>
        </p:scale>
        <p:origin x="7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\Desktop\SUMARiS\FC3\Copie%20de%20raies2016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\AppData\Local\Microsoft\Windows\INetCache\Content.Outlook\8CQRP3YM\qfexport201811291223127RAIESf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Composition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européenne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des captures de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raies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en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2017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(</a:t>
            </a:r>
            <a:r>
              <a:rPr lang="fr-FR" sz="1100" dirty="0">
                <a:solidFill>
                  <a:schemeClr val="tx1"/>
                </a:solidFill>
                <a:effectLst/>
                <a:latin typeface="+mn-lt"/>
              </a:rPr>
              <a:t>ICES WGEF REPORT 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en-US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611161616161617"/>
          <c:y val="9.69485696736585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9964936287068"/>
          <c:y val="0.21352097057658193"/>
          <c:w val="0.66327450846511327"/>
          <c:h val="0.69180957536885368"/>
        </c:manualLayout>
      </c:layout>
      <c:pieChart>
        <c:varyColors val="1"/>
        <c:ser>
          <c:idx val="0"/>
          <c:order val="0"/>
          <c:tx>
            <c:strRef>
              <c:f>Feuil2!$C$14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06-4E58-B890-518EA8EB13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06-4E58-B890-518EA8EB13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06-4E58-B890-518EA8EB13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06-4E58-B890-518EA8EB13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06-4E58-B890-518EA8EB13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06-4E58-B890-518EA8EB13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06-4E58-B890-518EA8EB13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06-4E58-B890-518EA8EB13A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06-4E58-B890-518EA8EB13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442070707070713"/>
                  <c:y val="-0.219988049998174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06-4E58-B890-518EA8EB13A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928030303030302E-2"/>
                  <c:y val="-1.12453703703703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D06-4E58-B890-518EA8EB13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Feuil2!$B$15:$B$22</c:f>
              <c:strCache>
                <c:ptCount val="8"/>
                <c:pt idx="0">
                  <c:v>RAJ</c:v>
                </c:pt>
                <c:pt idx="1">
                  <c:v>RJB</c:v>
                </c:pt>
                <c:pt idx="2">
                  <c:v>RJC</c:v>
                </c:pt>
                <c:pt idx="3">
                  <c:v>RJH</c:v>
                </c:pt>
                <c:pt idx="4">
                  <c:v>RJM</c:v>
                </c:pt>
                <c:pt idx="5">
                  <c:v>RJN</c:v>
                </c:pt>
                <c:pt idx="6">
                  <c:v>RJU</c:v>
                </c:pt>
                <c:pt idx="7">
                  <c:v>RJE</c:v>
                </c:pt>
              </c:strCache>
            </c:strRef>
          </c:cat>
          <c:val>
            <c:numRef>
              <c:f>Feuil2!$C$15:$C$22</c:f>
              <c:numCache>
                <c:formatCode>General</c:formatCode>
                <c:ptCount val="8"/>
                <c:pt idx="0">
                  <c:v>295.10000000000002</c:v>
                </c:pt>
                <c:pt idx="1">
                  <c:v>2.4</c:v>
                </c:pt>
                <c:pt idx="2">
                  <c:v>1824.6</c:v>
                </c:pt>
                <c:pt idx="3">
                  <c:v>147.19999999999999</c:v>
                </c:pt>
                <c:pt idx="4">
                  <c:v>223.2</c:v>
                </c:pt>
                <c:pt idx="5">
                  <c:v>169.7</c:v>
                </c:pt>
                <c:pt idx="6">
                  <c:v>84</c:v>
                </c:pt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D06-4E58-B890-518EA8EB13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5662878787878784E-2"/>
          <c:y val="0.8566421296296296"/>
          <c:w val="0.90226641414141406"/>
          <c:h val="0.13523425925925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Repartition</a:t>
            </a:r>
            <a:r>
              <a:rPr lang="en-US" sz="16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aseline="0" dirty="0" smtClean="0">
                <a:solidFill>
                  <a:schemeClr val="tx1"/>
                </a:solidFill>
                <a:latin typeface="+mn-lt"/>
              </a:rPr>
              <a:t>des quotas </a:t>
            </a:r>
            <a:r>
              <a:rPr lang="en-US" sz="1600" baseline="0" dirty="0">
                <a:solidFill>
                  <a:schemeClr val="tx1"/>
                </a:solidFill>
                <a:latin typeface="+mn-lt"/>
              </a:rPr>
              <a:t>(t.) </a:t>
            </a:r>
            <a:r>
              <a:rPr lang="en-US" sz="1600" baseline="0" dirty="0" err="1" smtClean="0">
                <a:solidFill>
                  <a:schemeClr val="tx1"/>
                </a:solidFill>
                <a:latin typeface="+mn-lt"/>
              </a:rPr>
              <a:t>dans</a:t>
            </a:r>
            <a:r>
              <a:rPr lang="en-US" sz="1600" baseline="0" dirty="0" smtClean="0">
                <a:solidFill>
                  <a:schemeClr val="tx1"/>
                </a:solidFill>
                <a:latin typeface="+mn-lt"/>
              </a:rPr>
              <a:t> les zones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4c-</a:t>
            </a:r>
            <a:r>
              <a:rPr lang="en-US" sz="1600" b="0" i="0" u="none" strike="noStrike" baseline="0" dirty="0">
                <a:solidFill>
                  <a:schemeClr val="tx1"/>
                </a:solidFill>
                <a:effectLst/>
                <a:latin typeface="+mn-lt"/>
              </a:rPr>
              <a:t>7d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en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2017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2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fr-FR" sz="1200" b="0" dirty="0">
                <a:solidFill>
                  <a:schemeClr val="tx1"/>
                </a:solidFill>
                <a:effectLst/>
                <a:latin typeface="+mn-lt"/>
              </a:rPr>
              <a:t>FIDES: </a:t>
            </a:r>
            <a:r>
              <a:rPr lang="fr-FR" sz="1200" b="0" dirty="0" err="1">
                <a:solidFill>
                  <a:schemeClr val="tx1"/>
                </a:solidFill>
                <a:effectLst/>
                <a:latin typeface="+mn-lt"/>
              </a:rPr>
              <a:t>Fishery</a:t>
            </a:r>
            <a:r>
              <a:rPr lang="fr-FR" sz="1200" b="0" dirty="0">
                <a:solidFill>
                  <a:schemeClr val="tx1"/>
                </a:solidFill>
                <a:effectLst/>
                <a:latin typeface="+mn-lt"/>
              </a:rPr>
              <a:t> Data </a:t>
            </a:r>
            <a:r>
              <a:rPr lang="fr-FR" sz="1200" b="0" dirty="0" err="1">
                <a:solidFill>
                  <a:schemeClr val="tx1"/>
                </a:solidFill>
                <a:effectLst/>
                <a:latin typeface="+mn-lt"/>
              </a:rPr>
              <a:t>Exhange</a:t>
            </a:r>
            <a:r>
              <a:rPr lang="fr-FR" sz="1200" b="0" dirty="0">
                <a:solidFill>
                  <a:schemeClr val="tx1"/>
                </a:solidFill>
                <a:effectLst/>
                <a:latin typeface="+mn-lt"/>
              </a:rPr>
              <a:t> System)</a:t>
            </a:r>
            <a:endParaRPr lang="fr-FR" sz="1400" b="0" dirty="0">
              <a:solidFill>
                <a:schemeClr val="tx1"/>
              </a:solidFill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3178870011413088"/>
          <c:y val="7.82350179940541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968824246733693"/>
          <c:y val="0.2385452571920986"/>
          <c:w val="0.70543633210574663"/>
          <c:h val="0.59843812143709396"/>
        </c:manualLayout>
      </c:layout>
      <c:pieChart>
        <c:varyColors val="1"/>
        <c:ser>
          <c:idx val="0"/>
          <c:order val="0"/>
          <c:tx>
            <c:strRef>
              <c:f>Feuil1!$A$17</c:f>
              <c:strCache>
                <c:ptCount val="1"/>
                <c:pt idx="0">
                  <c:v>Total 7d-4c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14-42E7-B809-2E8EE6038C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14-42E7-B809-2E8EE6038C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14-42E7-B809-2E8EE6038C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14-42E7-B809-2E8EE6038CC9}"/>
              </c:ext>
            </c:extLst>
          </c:dPt>
          <c:dLbls>
            <c:dLbl>
              <c:idx val="0"/>
              <c:layout>
                <c:manualLayout>
                  <c:x val="-0.1767636933869037"/>
                  <c:y val="0.117683199655309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14-42E7-B809-2E8EE6038CC9}"/>
                </c:ext>
                <c:ext xmlns:c15="http://schemas.microsoft.com/office/drawing/2012/chart" uri="{CE6537A1-D6FC-4f65-9D91-7224C49458BB}">
                  <c15:layout>
                    <c:manualLayout>
                      <c:w val="0.24266243872851256"/>
                      <c:h val="6.511107152326660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25838070880312"/>
                  <c:y val="-5.81917837730345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14-42E7-B809-2E8EE6038CC9}"/>
                </c:ext>
                <c:ext xmlns:c15="http://schemas.microsoft.com/office/drawing/2012/chart" uri="{CE6537A1-D6FC-4f65-9D91-7224C49458BB}">
                  <c15:layout>
                    <c:manualLayout>
                      <c:w val="0.24808939422723328"/>
                      <c:h val="6.51110715232666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732741304784171"/>
                  <c:y val="-6.76993570197534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14-42E7-B809-2E8EE6038C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404469711361664"/>
                  <c:y val="0.14363296268063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14-42E7-B809-2E8EE6038CC9}"/>
                </c:ext>
                <c:ext xmlns:c15="http://schemas.microsoft.com/office/drawing/2012/chart" uri="{CE6537A1-D6FC-4f65-9D91-7224C49458BB}">
                  <c15:layout>
                    <c:manualLayout>
                      <c:w val="0.16513450303250216"/>
                      <c:h val="9.14185751690308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Feuil1!$B$16:$E$16</c:f>
              <c:strCache>
                <c:ptCount val="4"/>
                <c:pt idx="0">
                  <c:v>BEL</c:v>
                </c:pt>
                <c:pt idx="1">
                  <c:v>FRA</c:v>
                </c:pt>
                <c:pt idx="2">
                  <c:v>GBR</c:v>
                </c:pt>
                <c:pt idx="3">
                  <c:v>NLD</c:v>
                </c:pt>
              </c:strCache>
            </c:strRef>
          </c:cat>
          <c:val>
            <c:numRef>
              <c:f>Feuil1!$B$17:$E$17</c:f>
              <c:numCache>
                <c:formatCode>General</c:formatCode>
                <c:ptCount val="4"/>
                <c:pt idx="0">
                  <c:v>345.35300000000001</c:v>
                </c:pt>
                <c:pt idx="1">
                  <c:v>744.30200000000002</c:v>
                </c:pt>
                <c:pt idx="2">
                  <c:v>930.2</c:v>
                </c:pt>
                <c:pt idx="3">
                  <c:v>260.3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14-42E7-B809-2E8EE6038C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63457750815691"/>
          <c:y val="0.83182989331162849"/>
          <c:w val="0.57788273283165226"/>
          <c:h val="0.11970038446241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Répartition de l'effort de pêche de l'UE par techniques/engins de pêche en Mer du Nord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European Environment Agency 2011)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207575757575757"/>
          <c:y val="0.22980327172550769"/>
          <c:w val="0.71339898989898987"/>
          <c:h val="0.5633461853299792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Distribution effort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4D-4A57-9002-FC5925A157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4D-4A57-9002-FC5925A157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4D-4A57-9002-FC5925A157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4D-4A57-9002-FC5925A157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4D-4A57-9002-FC5925A157E2}"/>
              </c:ext>
            </c:extLst>
          </c:dPt>
          <c:dLbls>
            <c:dLbl>
              <c:idx val="0"/>
              <c:layout>
                <c:manualLayout>
                  <c:x val="-0.2242506313131313"/>
                  <c:y val="8.37712883004954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4D-4A57-9002-FC5925A157E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30984848484848"/>
                  <c:y val="-0.177932453734307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4D-4A57-9002-FC5925A157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Beam Trawl/dredges</c:v>
                </c:pt>
                <c:pt idx="1">
                  <c:v>Bottom Trawl/Seine </c:v>
                </c:pt>
                <c:pt idx="2">
                  <c:v>Pelagic Trawl/Seine</c:v>
                </c:pt>
                <c:pt idx="3">
                  <c:v>Gillnest/Pots/Traps</c:v>
                </c:pt>
                <c:pt idx="4">
                  <c:v>Longlines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33.4</c:v>
                </c:pt>
                <c:pt idx="1">
                  <c:v>44.6</c:v>
                </c:pt>
                <c:pt idx="2">
                  <c:v>10.6</c:v>
                </c:pt>
                <c:pt idx="3">
                  <c:v>9.9</c:v>
                </c:pt>
                <c:pt idx="4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3-41FA-988C-BFC3389D7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83175660720417888"/>
          <c:w val="0.97664646464646476"/>
          <c:h val="0.155492129629629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7784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7784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r">
              <a:defRPr sz="1100"/>
            </a:lvl1pPr>
          </a:lstStyle>
          <a:p>
            <a:fld id="{0BB5ED64-23C9-46E9-AAC7-60A2B6962398}" type="datetimeFigureOut">
              <a:rPr lang="nl-BE" smtClean="0"/>
              <a:t>4/02/2019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93" tIns="40147" rIns="80293" bIns="4014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80293" tIns="40147" rIns="80293" bIns="40147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030"/>
            <a:ext cx="2946347" cy="497783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2030"/>
            <a:ext cx="2946347" cy="497783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r">
              <a:defRPr sz="1100"/>
            </a:lvl1pPr>
          </a:lstStyle>
          <a:p>
            <a:fld id="{27AB1CF2-3D1B-4790-8626-6892A1E1D316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15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0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96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8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97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38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173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2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9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50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CF2-3D1B-4790-8626-6892A1E1D316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57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81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84270F-E9D8-432C-9DD1-0167F42F3C1B}" type="slidenum"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584270F-E9D8-432C-9DD1-0167F42F3C1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6.jpg" Type="http://schemas.openxmlformats.org/officeDocument/2006/relationships/image"/><Relationship Id="rId13" Target="../media/image11.png" Type="http://schemas.openxmlformats.org/officeDocument/2006/relationships/image"/><Relationship Id="rId3" Target="../media/image1.png" Type="http://schemas.openxmlformats.org/officeDocument/2006/relationships/image"/><Relationship Id="rId7" Target="../media/image5.jpg" Type="http://schemas.openxmlformats.org/officeDocument/2006/relationships/image"/><Relationship Id="rId12" Target="../media/image10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g" Type="http://schemas.openxmlformats.org/officeDocument/2006/relationships/image"/><Relationship Id="rId11" Target="../media/image9.png" Type="http://schemas.openxmlformats.org/officeDocument/2006/relationships/image"/><Relationship Id="rId5" Target="../media/image3.png" Type="http://schemas.openxmlformats.org/officeDocument/2006/relationships/image"/><Relationship Id="rId10" Target="../media/image8.png" Type="http://schemas.openxmlformats.org/officeDocument/2006/relationships/image"/><Relationship Id="rId4" Target="../media/image2.png" Type="http://schemas.openxmlformats.org/officeDocument/2006/relationships/image"/><Relationship Id="rId9" Target="../media/image7.png" Type="http://schemas.openxmlformats.org/officeDocument/2006/relationships/image"/><Relationship Id="rId14" Target="../media/image12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1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51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13" Target="../media/image4.jpg" Type="http://schemas.openxmlformats.org/officeDocument/2006/relationships/image"/><Relationship Id="rId18" Target="../media/image7.png" Type="http://schemas.openxmlformats.org/officeDocument/2006/relationships/image"/><Relationship Id="rId3" Target="../media/image13.png" Type="http://schemas.openxmlformats.org/officeDocument/2006/relationships/image"/><Relationship Id="rId21" Target="cid:image002.png@01D33C2D.42CA85C0" TargetMode="External" Type="http://schemas.openxmlformats.org/officeDocument/2006/relationships/image"/><Relationship Id="rId7" Target="https://www.google.fr/imgres?imgurl=http://www2.vlaanderen.be/ned/sites/landbouw/images/vis/logo_rc.gif&amp;imgrefurl=http://lv.vlaanderen.be/nl/visserij/subsidies-visserij/fonds-scheepsjongeren&amp;docid=wLE87PgQPaU46M&amp;tbnid=plFUAMKk9NbFIM:&amp;vet=10ahUKEwipyNjTtcrWAhXDyRoKHd1bBqQQMwhGKBcwFw..i&amp;w=150&amp;h=140&amp;bih=955&amp;biw=1920&amp;q=rederscentrale&amp;ved=0ahUKEwipyNjTtcrWAhXDyRoKHd1bBqQQMwhGKBcwFw&amp;iact=mrc&amp;uact=8" TargetMode="External" Type="http://schemas.openxmlformats.org/officeDocument/2006/relationships/hyperlink"/><Relationship Id="rId12" Target="https://www.kentandessex-ifca.gov.uk/" TargetMode="External" Type="http://schemas.openxmlformats.org/officeDocument/2006/relationships/hyperlink"/><Relationship Id="rId17" Target="cid:image001.jpg@01D32DA6.3036B8B0" TargetMode="External" Type="http://schemas.openxmlformats.org/officeDocument/2006/relationships/image"/><Relationship Id="rId2" Target="../notesSlides/notesSlide2.xml" Type="http://schemas.openxmlformats.org/officeDocument/2006/relationships/notesSlide"/><Relationship Id="rId16" Target="../media/image6.jpg" Type="http://schemas.openxmlformats.org/officeDocument/2006/relationships/image"/><Relationship Id="rId20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11" Target="../media/image2.png" Type="http://schemas.openxmlformats.org/officeDocument/2006/relationships/image"/><Relationship Id="rId5" Target="../media/image11.png" Type="http://schemas.openxmlformats.org/officeDocument/2006/relationships/image"/><Relationship Id="rId15" Target="../media/image5.jpg" Type="http://schemas.openxmlformats.org/officeDocument/2006/relationships/image"/><Relationship Id="rId10" Target="http://www.fromnord.fr/" TargetMode="External" Type="http://schemas.openxmlformats.org/officeDocument/2006/relationships/hyperlink"/><Relationship Id="rId19" Target="../media/image9.png" Type="http://schemas.openxmlformats.org/officeDocument/2006/relationships/image"/><Relationship Id="rId4" Target="../media/image14.png" Type="http://schemas.openxmlformats.org/officeDocument/2006/relationships/image"/><Relationship Id="rId9" Target="../media/hdphoto1.wdp" Type="http://schemas.microsoft.com/office/2007/relationships/hdphoto"/><Relationship Id="rId14" Target="http://wwz.ifremer.fr/var/storage/images/medias-ifremer/medias-institut/l-institut/logos/logo-ifremer/1172025-2-fre-FR/Logo-Ifremer_fullsize.jpg" TargetMode="External" Type="http://schemas.openxmlformats.org/officeDocument/2006/relationships/hyperlink"/><Relationship Id="rId22" Target="../media/image16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2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59.jpeg"/><Relationship Id="rId11" Type="http://schemas.openxmlformats.org/officeDocument/2006/relationships/image" Target="../media/image31.jpeg"/><Relationship Id="rId5" Type="http://schemas.openxmlformats.org/officeDocument/2006/relationships/image" Target="../media/image44.png"/><Relationship Id="rId10" Type="http://schemas.openxmlformats.org/officeDocument/2006/relationships/image" Target="../media/image30.jpeg"/><Relationship Id="rId4" Type="http://schemas.openxmlformats.org/officeDocument/2006/relationships/image" Target="../media/image43.pn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 ?><Relationships xmlns="http://schemas.openxmlformats.org/package/2006/relationships"><Relationship Id="rId8" Target="https://www.google.fr/imgres?imgurl=http://www2.vlaanderen.be/ned/sites/landbouw/images/vis/logo_rc.gif&amp;imgrefurl=http://lv.vlaanderen.be/nl/visserij/subsidies-visserij/fonds-scheepsjongeren&amp;docid=wLE87PgQPaU46M&amp;tbnid=plFUAMKk9NbFIM:&amp;vet=10ahUKEwipyNjTtcrWAhXDyRoKHd1bBqQQMwhGKBcwFw..i&amp;w=150&amp;h=140&amp;bih=955&amp;biw=1920&amp;q=rederscentrale&amp;ved=0ahUKEwipyNjTtcrWAhXDyRoKHd1bBqQQMwhGKBcwFw&amp;iact=mrc&amp;uact=8" TargetMode="External" Type="http://schemas.openxmlformats.org/officeDocument/2006/relationships/hyperlink"/><Relationship Id="rId13" Target="https://www.kentandessex-ifca.gov.uk/" TargetMode="External" Type="http://schemas.openxmlformats.org/officeDocument/2006/relationships/hyperlink"/><Relationship Id="rId18" Target="cid:image001.jpg@01D32DA6.3036B8B0" TargetMode="External" Type="http://schemas.openxmlformats.org/officeDocument/2006/relationships/image"/><Relationship Id="rId3" Target="../notesSlides/notesSlide3.xml" Type="http://schemas.openxmlformats.org/officeDocument/2006/relationships/notesSlide"/><Relationship Id="rId21" Target="../media/image10.jpeg" Type="http://schemas.openxmlformats.org/officeDocument/2006/relationships/image"/><Relationship Id="rId7" Target="../media/image15.jpeg" Type="http://schemas.openxmlformats.org/officeDocument/2006/relationships/image"/><Relationship Id="rId12" Target="../media/image2.png" Type="http://schemas.openxmlformats.org/officeDocument/2006/relationships/image"/><Relationship Id="rId17" Target="../media/image6.jpg" Type="http://schemas.openxmlformats.org/officeDocument/2006/relationships/image"/><Relationship Id="rId2" Target="../slideLayouts/slideLayout7.xml" Type="http://schemas.openxmlformats.org/officeDocument/2006/relationships/slideLayout"/><Relationship Id="rId16" Target="../media/image5.jpg" Type="http://schemas.openxmlformats.org/officeDocument/2006/relationships/image"/><Relationship Id="rId20" Target="../media/image9.png" Type="http://schemas.openxmlformats.org/officeDocument/2006/relationships/image"/><Relationship Id="rId1" Target="https://www.youtube.com/embed/rAjj4Gk53II" TargetMode="External" Type="http://schemas.openxmlformats.org/officeDocument/2006/relationships/video"/><Relationship Id="rId6" Target="../media/image11.png" Type="http://schemas.openxmlformats.org/officeDocument/2006/relationships/image"/><Relationship Id="rId11" Target="http://www.fromnord.fr/" TargetMode="External" Type="http://schemas.openxmlformats.org/officeDocument/2006/relationships/hyperlink"/><Relationship Id="rId24" Target="../media/image17.jpeg" Type="http://schemas.openxmlformats.org/officeDocument/2006/relationships/image"/><Relationship Id="rId5" Target="../media/image14.png" Type="http://schemas.openxmlformats.org/officeDocument/2006/relationships/image"/><Relationship Id="rId15" Target="http://wwz.ifremer.fr/var/storage/images/medias-ifremer/medias-institut/l-institut/logos/logo-ifremer/1172025-2-fre-FR/Logo-Ifremer_fullsize.jpg" TargetMode="External" Type="http://schemas.openxmlformats.org/officeDocument/2006/relationships/hyperlink"/><Relationship Id="rId23" Target="../media/image16.png" Type="http://schemas.openxmlformats.org/officeDocument/2006/relationships/image"/><Relationship Id="rId10" Target="../media/hdphoto1.wdp" Type="http://schemas.microsoft.com/office/2007/relationships/hdphoto"/><Relationship Id="rId19" Target="../media/image7.png" Type="http://schemas.openxmlformats.org/officeDocument/2006/relationships/image"/><Relationship Id="rId4" Target="../media/image13.png" Type="http://schemas.openxmlformats.org/officeDocument/2006/relationships/image"/><Relationship Id="rId9" Target="../media/image3.png" Type="http://schemas.openxmlformats.org/officeDocument/2006/relationships/image"/><Relationship Id="rId14" Target="../media/image4.jpg" Type="http://schemas.openxmlformats.org/officeDocument/2006/relationships/image"/><Relationship Id="rId22" Target="cid:image002.png@01D33C2D.42CA85C0" TargetMode="External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11.png" Type="http://schemas.openxmlformats.org/officeDocument/2006/relationships/image"/><Relationship Id="rId3" Target="../media/image13.png" Type="http://schemas.openxmlformats.org/officeDocument/2006/relationships/image"/><Relationship Id="rId7" Target="../media/image21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28.jpeg"/><Relationship Id="rId3" Type="http://schemas.openxmlformats.org/officeDocument/2006/relationships/image" Target="../media/image14.png"/><Relationship Id="rId21" Type="http://schemas.openxmlformats.org/officeDocument/2006/relationships/image" Target="../media/image31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15" Type="http://schemas.openxmlformats.org/officeDocument/2006/relationships/image" Target="../media/image32.svg"/><Relationship Id="rId23" Type="http://schemas.openxmlformats.org/officeDocument/2006/relationships/image" Target="../media/image15.jpeg"/><Relationship Id="rId19" Type="http://schemas.openxmlformats.org/officeDocument/2006/relationships/image" Target="../media/image29.jpeg"/><Relationship Id="rId4" Type="http://schemas.openxmlformats.org/officeDocument/2006/relationships/image" Target="../media/image11.png"/><Relationship Id="rId14" Type="http://schemas.openxmlformats.org/officeDocument/2006/relationships/image" Target="../media/image25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9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3" Target="../media/image11.png" Type="http://schemas.openxmlformats.org/officeDocument/2006/relationships/image"/><Relationship Id="rId7" Target="../media/image34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3.jpeg" Type="http://schemas.openxmlformats.org/officeDocument/2006/relationships/image"/><Relationship Id="rId5" Target="../media/image32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0" y="5954199"/>
            <a:ext cx="12192000" cy="9575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6987" y="196397"/>
            <a:ext cx="5098026" cy="3604078"/>
          </a:xfrm>
          <a:prstGeom prst="rect">
            <a:avLst/>
          </a:prstGeom>
        </p:spPr>
      </p:pic>
      <p:pic>
        <p:nvPicPr>
          <p:cNvPr id="6" name="Image 4" descr="FROM NORD"/>
          <p:cNvPicPr/>
          <p:nvPr/>
        </p:nvPicPr>
        <p:blipFill>
          <a:blip r:embed="rId4"/>
          <a:stretch/>
        </p:blipFill>
        <p:spPr bwMode="auto">
          <a:xfrm>
            <a:off x="514032" y="4277677"/>
            <a:ext cx="1391284" cy="49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5" descr="Résultat de recherche d'images pour &quot;rederscentrale&quot;"/>
          <p:cNvPicPr/>
          <p:nvPr/>
        </p:nvPicPr>
        <p:blipFill>
          <a:blip r:embed="rId5"/>
          <a:stretch/>
        </p:blipFill>
        <p:spPr bwMode="auto">
          <a:xfrm>
            <a:off x="2516505" y="4152581"/>
            <a:ext cx="796290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6" descr="Kent &amp; Essex IFCA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230835" y="4277677"/>
            <a:ext cx="2749156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7" descr="http://wwz.ifremer.fr/var/storage/images/medias-ifremer/medias-institut/l-institut/logos/logo-ifremer/1172025-2-fre-FR/Logo-Ifremer_content_embed_medium.jpg"/>
          <p:cNvPicPr/>
          <p:nvPr/>
        </p:nvPicPr>
        <p:blipFill>
          <a:blip r:embed="rId7"/>
          <a:stretch/>
        </p:blipFill>
        <p:spPr bwMode="auto">
          <a:xfrm>
            <a:off x="7378699" y="4277676"/>
            <a:ext cx="17018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8" descr="cid:image001.jpg@01D03AEA.79ABE0D0"/>
          <p:cNvPicPr/>
          <p:nvPr/>
        </p:nvPicPr>
        <p:blipFill>
          <a:blip r:embed="rId8"/>
          <a:stretch/>
        </p:blipFill>
        <p:spPr bwMode="auto">
          <a:xfrm>
            <a:off x="9877919" y="4324666"/>
            <a:ext cx="166941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9" descr="Logo"/>
          <p:cNvPicPr/>
          <p:nvPr/>
        </p:nvPicPr>
        <p:blipFill>
          <a:blip r:embed="rId9"/>
          <a:stretch/>
        </p:blipFill>
        <p:spPr bwMode="auto">
          <a:xfrm>
            <a:off x="3716485" y="5104496"/>
            <a:ext cx="1028700" cy="72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343025" y="5085080"/>
            <a:ext cx="1704976" cy="889098"/>
          </a:xfrm>
          <a:prstGeom prst="rect">
            <a:avLst/>
          </a:prstGeom>
        </p:spPr>
      </p:pic>
      <p:pic>
        <p:nvPicPr>
          <p:cNvPr id="13" name="Image 11"/>
          <p:cNvPicPr/>
          <p:nvPr/>
        </p:nvPicPr>
        <p:blipFill>
          <a:blip r:embed="rId11"/>
          <a:stretch/>
        </p:blipFill>
        <p:spPr bwMode="auto">
          <a:xfrm>
            <a:off x="5691505" y="5228321"/>
            <a:ext cx="1780540" cy="602615"/>
          </a:xfrm>
          <a:prstGeom prst="rect">
            <a:avLst/>
          </a:prstGeom>
        </p:spPr>
      </p:pic>
      <p:pic>
        <p:nvPicPr>
          <p:cNvPr id="14" name="Image 12" descr="POLEAQUIMER"/>
          <p:cNvPicPr>
            <a:picLocks noChangeAspect="1"/>
          </p:cNvPicPr>
          <p:nvPr/>
        </p:nvPicPr>
        <p:blipFill>
          <a:blip r:embed="rId12"/>
          <a:srcRect t="14287" r="50962" b="13265"/>
          <a:stretch/>
        </p:blipFill>
        <p:spPr bwMode="auto">
          <a:xfrm>
            <a:off x="8565128" y="5259628"/>
            <a:ext cx="155154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12578" y="6147159"/>
            <a:ext cx="1982935" cy="651536"/>
          </a:xfrm>
          <a:prstGeom prst="rect">
            <a:avLst/>
          </a:prstGeom>
        </p:spPr>
      </p:pic>
      <p:sp>
        <p:nvSpPr>
          <p:cNvPr id="16" name="ZoneTexte 15"/>
          <p:cNvSpPr>
            <a:spLocks/>
          </p:cNvSpPr>
          <p:nvPr/>
        </p:nvSpPr>
        <p:spPr bwMode="auto">
          <a:xfrm>
            <a:off x="2285823" y="6147159"/>
            <a:ext cx="96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400" i="1" dirty="0">
                <a:latin typeface="Montserrat Light"/>
              </a:rPr>
              <a:t>“This project has received funding from the </a:t>
            </a:r>
            <a:r>
              <a:rPr lang="en-US" sz="1400" i="1" dirty="0" err="1">
                <a:latin typeface="Montserrat Light"/>
              </a:rPr>
              <a:t>Interreg</a:t>
            </a:r>
            <a:r>
              <a:rPr lang="en-US" sz="1400" i="1">
                <a:latin typeface="Montserrat Light"/>
              </a:rPr>
              <a:t> 2 Seas programme 2014-2020 co-funded by the European Regional Development Fund under subsidy contract No 2S03-024” </a:t>
            </a:r>
            <a:endParaRPr lang="fr-FR" i="1">
              <a:latin typeface="Montserrat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8" b="28546"/>
          <a:stretch/>
        </p:blipFill>
        <p:spPr>
          <a:xfrm>
            <a:off x="1149932" y="5228321"/>
            <a:ext cx="2138471" cy="60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78975" y="1353131"/>
            <a:ext cx="45720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20" name="Image 20">
            <a:extLst>
              <a:ext uri="{FF2B5EF4-FFF2-40B4-BE49-F238E27FC236}">
                <a16:creationId xmlns="" xmlns:a16="http://schemas.microsoft.com/office/drawing/2014/main" id="{F740D3D0-E581-460B-8497-339D6C9AF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24680" y="5690247"/>
            <a:ext cx="12246132" cy="1167753"/>
          </a:xfrm>
          <a:prstGeom prst="rect">
            <a:avLst/>
          </a:prstGeom>
        </p:spPr>
      </p:pic>
      <p:sp>
        <p:nvSpPr>
          <p:cNvPr id="10" name="Tekstvak 1">
            <a:extLst>
              <a:ext uri="{FF2B5EF4-FFF2-40B4-BE49-F238E27FC236}">
                <a16:creationId xmlns="" xmlns:a16="http://schemas.microsoft.com/office/drawing/2014/main" id="{6A3BEC3E-E303-447D-93E9-A5CB68507DBB}"/>
              </a:ext>
            </a:extLst>
          </p:cNvPr>
          <p:cNvSpPr txBox="1"/>
          <p:nvPr/>
        </p:nvSpPr>
        <p:spPr bwMode="auto">
          <a:xfrm>
            <a:off x="1116963" y="5192301"/>
            <a:ext cx="10305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Limites </a:t>
            </a:r>
            <a:r>
              <a:rPr lang="fr-FR" sz="2400" b="1" dirty="0" smtClean="0"/>
              <a:t>mensuelles et/ou journalières </a:t>
            </a:r>
            <a:r>
              <a:rPr lang="fr-FR" sz="2400" b="1" dirty="0"/>
              <a:t>de débarquement fixées par les gouvernements et les OP.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343472" y="900160"/>
            <a:ext cx="9267367" cy="4379022"/>
            <a:chOff x="1127448" y="850178"/>
            <a:chExt cx="9267367" cy="4379022"/>
          </a:xfrm>
        </p:grpSpPr>
        <p:pic>
          <p:nvPicPr>
            <p:cNvPr id="12" name="Picture 3">
              <a:extLst>
                <a:ext uri="{FF2B5EF4-FFF2-40B4-BE49-F238E27FC236}">
                  <a16:creationId xmlns="" xmlns:a16="http://schemas.microsoft.com/office/drawing/2014/main" id="{BEF9169D-09C9-4B42-AF3C-868865DCD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11" t="4116" r="29779" b="18068"/>
            <a:stretch/>
          </p:blipFill>
          <p:spPr>
            <a:xfrm>
              <a:off x="1451098" y="850178"/>
              <a:ext cx="6499303" cy="4379022"/>
            </a:xfrm>
            <a:prstGeom prst="rect">
              <a:avLst/>
            </a:prstGeom>
          </p:spPr>
        </p:pic>
        <p:sp>
          <p:nvSpPr>
            <p:cNvPr id="11" name="Tekstvak 1">
              <a:extLst>
                <a:ext uri="{FF2B5EF4-FFF2-40B4-BE49-F238E27FC236}">
                  <a16:creationId xmlns="" xmlns:a16="http://schemas.microsoft.com/office/drawing/2014/main" id="{3FACF043-D601-4D04-9F38-BE2930786ACB}"/>
                </a:ext>
              </a:extLst>
            </p:cNvPr>
            <p:cNvSpPr txBox="1"/>
            <p:nvPr/>
          </p:nvSpPr>
          <p:spPr bwMode="auto">
            <a:xfrm>
              <a:off x="1127448" y="1600835"/>
              <a:ext cx="2556985" cy="528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r-FR" sz="1600" b="1" dirty="0" smtClean="0">
                  <a:solidFill>
                    <a:srgbClr val="173581"/>
                  </a:solidFill>
                  <a:latin typeface="+mj-lt"/>
                </a:rPr>
                <a:t>French </a:t>
              </a:r>
            </a:p>
            <a:p>
              <a:pPr algn="ctr">
                <a:lnSpc>
                  <a:spcPts val="1800"/>
                </a:lnSpc>
              </a:pP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government</a:t>
              </a:r>
              <a:r>
                <a:rPr lang="fr-FR" sz="1600" b="1" dirty="0" smtClean="0">
                  <a:solidFill>
                    <a:srgbClr val="173581"/>
                  </a:solidFill>
                  <a:latin typeface="+mj-lt"/>
                </a:rPr>
                <a:t> </a:t>
              </a: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rule</a:t>
              </a:r>
              <a:endParaRPr lang="fr-FR" sz="1600" b="1" dirty="0">
                <a:solidFill>
                  <a:srgbClr val="173581"/>
                </a:solidFill>
                <a:latin typeface="+mj-lt"/>
              </a:endParaRPr>
            </a:p>
          </p:txBody>
        </p:sp>
        <p:sp>
          <p:nvSpPr>
            <p:cNvPr id="13" name="Tekstvak 1">
              <a:extLst>
                <a:ext uri="{FF2B5EF4-FFF2-40B4-BE49-F238E27FC236}">
                  <a16:creationId xmlns="" xmlns:a16="http://schemas.microsoft.com/office/drawing/2014/main" id="{3FACF043-D601-4D04-9F38-BE2930786ACB}"/>
                </a:ext>
              </a:extLst>
            </p:cNvPr>
            <p:cNvSpPr txBox="1"/>
            <p:nvPr/>
          </p:nvSpPr>
          <p:spPr bwMode="auto">
            <a:xfrm>
              <a:off x="3381361" y="1600835"/>
              <a:ext cx="2138575" cy="528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Flemish</a:t>
              </a:r>
              <a:endParaRPr lang="fr-FR" sz="1600" b="1" dirty="0" smtClean="0">
                <a:solidFill>
                  <a:srgbClr val="173581"/>
                </a:solidFill>
                <a:latin typeface="+mj-lt"/>
              </a:endParaRPr>
            </a:p>
            <a:p>
              <a:pPr algn="ctr">
                <a:lnSpc>
                  <a:spcPts val="1600"/>
                </a:lnSpc>
              </a:pP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government</a:t>
              </a:r>
              <a:r>
                <a:rPr lang="fr-FR" sz="1600" b="1" dirty="0" smtClean="0">
                  <a:solidFill>
                    <a:srgbClr val="173581"/>
                  </a:solidFill>
                  <a:latin typeface="+mj-lt"/>
                </a:rPr>
                <a:t> </a:t>
              </a: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rule</a:t>
              </a:r>
              <a:endParaRPr lang="fr-FR" sz="1600" b="1" dirty="0">
                <a:solidFill>
                  <a:srgbClr val="173581"/>
                </a:solidFill>
                <a:latin typeface="+mj-lt"/>
              </a:endParaRPr>
            </a:p>
          </p:txBody>
        </p:sp>
        <p:sp>
          <p:nvSpPr>
            <p:cNvPr id="14" name="Tekstvak 1">
              <a:extLst>
                <a:ext uri="{FF2B5EF4-FFF2-40B4-BE49-F238E27FC236}">
                  <a16:creationId xmlns="" xmlns:a16="http://schemas.microsoft.com/office/drawing/2014/main" id="{3FACF043-D601-4D04-9F38-BE2930786ACB}"/>
                </a:ext>
              </a:extLst>
            </p:cNvPr>
            <p:cNvSpPr txBox="1"/>
            <p:nvPr/>
          </p:nvSpPr>
          <p:spPr bwMode="auto">
            <a:xfrm>
              <a:off x="5663952" y="1703427"/>
              <a:ext cx="213857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fr-FR" sz="1600" b="1" dirty="0" smtClean="0">
                  <a:solidFill>
                    <a:srgbClr val="173581"/>
                  </a:solidFill>
                  <a:latin typeface="+mj-lt"/>
                </a:rPr>
                <a:t>PO </a:t>
              </a: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rule</a:t>
              </a:r>
              <a:endParaRPr lang="fr-FR" sz="1600" b="1" dirty="0">
                <a:solidFill>
                  <a:srgbClr val="173581"/>
                </a:solidFill>
                <a:latin typeface="+mj-lt"/>
              </a:endParaRPr>
            </a:p>
          </p:txBody>
        </p:sp>
        <p:sp>
          <p:nvSpPr>
            <p:cNvPr id="15" name="Tekstvak 1">
              <a:extLst>
                <a:ext uri="{FF2B5EF4-FFF2-40B4-BE49-F238E27FC236}">
                  <a16:creationId xmlns="" xmlns:a16="http://schemas.microsoft.com/office/drawing/2014/main" id="{3FACF043-D601-4D04-9F38-BE2930786ACB}"/>
                </a:ext>
              </a:extLst>
            </p:cNvPr>
            <p:cNvSpPr txBox="1"/>
            <p:nvPr/>
          </p:nvSpPr>
          <p:spPr bwMode="auto">
            <a:xfrm>
              <a:off x="8256240" y="1703425"/>
              <a:ext cx="213857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fr-FR" sz="1600" b="1" dirty="0" smtClean="0">
                  <a:solidFill>
                    <a:srgbClr val="173581"/>
                  </a:solidFill>
                  <a:latin typeface="+mj-lt"/>
                </a:rPr>
                <a:t>IFCA </a:t>
              </a:r>
              <a:r>
                <a:rPr lang="fr-FR" sz="1600" b="1" dirty="0" err="1" smtClean="0">
                  <a:solidFill>
                    <a:srgbClr val="173581"/>
                  </a:solidFill>
                  <a:latin typeface="+mj-lt"/>
                </a:rPr>
                <a:t>byelaw</a:t>
              </a:r>
              <a:endParaRPr lang="fr-FR" sz="1600" b="1" dirty="0">
                <a:solidFill>
                  <a:srgbClr val="173581"/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0278" y="1644170"/>
            <a:ext cx="11378665" cy="534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10</a:t>
            </a:fld>
            <a:endParaRPr lang="fr-FR" dirty="0"/>
          </a:p>
        </p:txBody>
      </p:sp>
      <p:pic>
        <p:nvPicPr>
          <p:cNvPr id="16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7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BEF9169D-09C9-4B42-AF3C-868865DCD6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627" t="4116" b="18068"/>
          <a:stretch/>
        </p:blipFill>
        <p:spPr>
          <a:xfrm>
            <a:off x="8415773" y="891966"/>
            <a:ext cx="2735514" cy="4379022"/>
          </a:xfrm>
          <a:prstGeom prst="rect">
            <a:avLst/>
          </a:prstGeom>
        </p:spPr>
      </p:pic>
      <p:sp>
        <p:nvSpPr>
          <p:cNvPr id="23" name="Tekstvak 1">
            <a:extLst>
              <a:ext uri="{FF2B5EF4-FFF2-40B4-BE49-F238E27FC236}">
                <a16:creationId xmlns="" xmlns:a16="http://schemas.microsoft.com/office/drawing/2014/main" id="{3FACF043-D601-4D04-9F38-BE2930786ACB}"/>
              </a:ext>
            </a:extLst>
          </p:cNvPr>
          <p:cNvSpPr txBox="1"/>
          <p:nvPr/>
        </p:nvSpPr>
        <p:spPr bwMode="auto">
          <a:xfrm>
            <a:off x="5895484" y="1776002"/>
            <a:ext cx="2138575" cy="333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 sz="2000" b="1" dirty="0" smtClean="0">
                <a:solidFill>
                  <a:srgbClr val="173581"/>
                </a:solidFill>
              </a:rPr>
              <a:t>Taille de l’OP</a:t>
            </a:r>
            <a:endParaRPr lang="fr-FR" sz="2000" b="1" dirty="0">
              <a:solidFill>
                <a:srgbClr val="17358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="" xmlns:a16="http://schemas.microsoft.com/office/drawing/2014/main" id="{3FACF043-D601-4D04-9F38-BE2930786ACB}"/>
              </a:ext>
            </a:extLst>
          </p:cNvPr>
          <p:cNvSpPr txBox="1"/>
          <p:nvPr/>
        </p:nvSpPr>
        <p:spPr bwMode="auto">
          <a:xfrm>
            <a:off x="8714242" y="1776002"/>
            <a:ext cx="2138575" cy="333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 sz="2000" b="1" dirty="0" smtClean="0">
                <a:solidFill>
                  <a:srgbClr val="173581"/>
                </a:solidFill>
              </a:rPr>
              <a:t>Taille de KEIFCA</a:t>
            </a:r>
            <a:endParaRPr lang="fr-FR" sz="2000" b="1" dirty="0">
              <a:solidFill>
                <a:srgbClr val="173581"/>
              </a:solidFill>
            </a:endParaRPr>
          </a:p>
        </p:txBody>
      </p:sp>
      <p:sp>
        <p:nvSpPr>
          <p:cNvPr id="22" name="Tekstvak 1">
            <a:extLst>
              <a:ext uri="{FF2B5EF4-FFF2-40B4-BE49-F238E27FC236}">
                <a16:creationId xmlns="" xmlns:a16="http://schemas.microsoft.com/office/drawing/2014/main" id="{3FACF043-D601-4D04-9F38-BE2930786ACB}"/>
              </a:ext>
            </a:extLst>
          </p:cNvPr>
          <p:cNvSpPr txBox="1"/>
          <p:nvPr/>
        </p:nvSpPr>
        <p:spPr bwMode="auto">
          <a:xfrm>
            <a:off x="3362433" y="1735713"/>
            <a:ext cx="2632145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 sz="1900" b="1" dirty="0" smtClean="0">
                <a:solidFill>
                  <a:srgbClr val="173581"/>
                </a:solidFill>
              </a:rPr>
              <a:t>Taille belge</a:t>
            </a:r>
            <a:endParaRPr lang="fr-FR" sz="1900" b="1" dirty="0">
              <a:solidFill>
                <a:srgbClr val="173581"/>
              </a:solidFill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="" xmlns:a16="http://schemas.microsoft.com/office/drawing/2014/main" id="{3FACF043-D601-4D04-9F38-BE2930786ACB}"/>
              </a:ext>
            </a:extLst>
          </p:cNvPr>
          <p:cNvSpPr txBox="1"/>
          <p:nvPr/>
        </p:nvSpPr>
        <p:spPr bwMode="auto">
          <a:xfrm>
            <a:off x="1045980" y="1740917"/>
            <a:ext cx="3082367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sz="1900" b="1" dirty="0" smtClean="0">
                <a:solidFill>
                  <a:srgbClr val="173581"/>
                </a:solidFill>
              </a:rPr>
              <a:t>Taille française</a:t>
            </a:r>
            <a:endParaRPr lang="fr-FR" sz="1900" b="1" dirty="0">
              <a:solidFill>
                <a:srgbClr val="17358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50347" y="5715"/>
            <a:ext cx="769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 smtClean="0">
                <a:solidFill>
                  <a:srgbClr val="173581"/>
                </a:solidFill>
              </a:rPr>
              <a:t>Gestion des quotas (2)</a:t>
            </a:r>
            <a:endParaRPr lang="fr-FR" sz="4800" b="1" dirty="0">
              <a:solidFill>
                <a:srgbClr val="173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2340" y="1648"/>
            <a:ext cx="7632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 smtClean="0">
                <a:solidFill>
                  <a:srgbClr val="173581"/>
                </a:solidFill>
              </a:rPr>
              <a:t>Obligation de débarquement et autres réglementations</a:t>
            </a:r>
            <a:endParaRPr lang="fr-FR" sz="4800" b="1" dirty="0">
              <a:solidFill>
                <a:srgbClr val="17358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20" name="Image 20">
            <a:extLst>
              <a:ext uri="{FF2B5EF4-FFF2-40B4-BE49-F238E27FC236}">
                <a16:creationId xmlns="" xmlns:a16="http://schemas.microsoft.com/office/drawing/2014/main" id="{F740D3D0-E581-460B-8497-339D6C9AF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24680" y="5690247"/>
            <a:ext cx="12246132" cy="1167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11</a:t>
            </a:fld>
            <a:endParaRPr lang="fr-FR" dirty="0"/>
          </a:p>
        </p:txBody>
      </p:sp>
      <p:pic>
        <p:nvPicPr>
          <p:cNvPr id="15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6" cstate="print"/>
          <a:srcRect l="-7812" t="-11944" r="-9361" b="-12244"/>
          <a:stretch/>
        </p:blipFill>
        <p:spPr bwMode="auto">
          <a:xfrm>
            <a:off x="-38900" y="5715225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 flipV="1">
            <a:off x="580278" y="3609120"/>
            <a:ext cx="4536000" cy="16820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1235488" y="2681297"/>
            <a:ext cx="252000" cy="1044088"/>
            <a:chOff x="1919536" y="2564904"/>
            <a:chExt cx="252000" cy="1044088"/>
          </a:xfrm>
          <a:solidFill>
            <a:srgbClr val="FFC000"/>
          </a:solidFill>
        </p:grpSpPr>
        <p:sp>
          <p:nvSpPr>
            <p:cNvPr id="16" name="Ellipse 15"/>
            <p:cNvSpPr/>
            <p:nvPr/>
          </p:nvSpPr>
          <p:spPr>
            <a:xfrm>
              <a:off x="1919536" y="3356992"/>
              <a:ext cx="252000" cy="2520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V="1">
              <a:off x="2045536" y="2564904"/>
              <a:ext cx="0" cy="900000"/>
            </a:xfrm>
            <a:prstGeom prst="straightConnector1">
              <a:avLst/>
            </a:prstGeom>
            <a:grpFill/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713524" y="1600924"/>
            <a:ext cx="3305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>
                <a:ea typeface="Calibri"/>
                <a:cs typeface="Calibri" panose="020F0502020204030204" pitchFamily="34" charset="0"/>
              </a:rPr>
              <a:t>Quota en 7d → Obligation de déclarer les captures de raies séparément</a:t>
            </a:r>
            <a:endParaRPr lang="fr-FR" sz="2200" dirty="0"/>
          </a:p>
        </p:txBody>
      </p:sp>
      <p:sp>
        <p:nvSpPr>
          <p:cNvPr id="21" name="Rectangle 20"/>
          <p:cNvSpPr/>
          <p:nvPr/>
        </p:nvSpPr>
        <p:spPr>
          <a:xfrm>
            <a:off x="173734" y="1034717"/>
            <a:ext cx="615553" cy="210625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ea typeface="Calibri"/>
                <a:cs typeface="Calibri" panose="020F0502020204030204" pitchFamily="34" charset="0"/>
              </a:rPr>
              <a:t>Depuis 2009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 flipV="1">
            <a:off x="2567608" y="3473385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3" name="Connecteur droit avec flèche 22"/>
          <p:cNvCxnSpPr>
            <a:stCxn id="22" idx="0"/>
          </p:cNvCxnSpPr>
          <p:nvPr/>
        </p:nvCxnSpPr>
        <p:spPr bwMode="auto">
          <a:xfrm>
            <a:off x="2693608" y="3725385"/>
            <a:ext cx="0" cy="900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 bwMode="auto">
          <a:xfrm>
            <a:off x="513991" y="4553252"/>
            <a:ext cx="3305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>
                <a:ea typeface="Calibri"/>
                <a:cs typeface="Calibri" panose="020F0502020204030204" pitchFamily="34" charset="0"/>
              </a:rPr>
              <a:t>Article 15 de la Politique Commune des  Pêches → 1er mention de l’OD</a:t>
            </a:r>
            <a:endParaRPr lang="fr-FR" sz="22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47328" y="4574565"/>
            <a:ext cx="615553" cy="91406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cs typeface="Calibri" panose="020F0502020204030204" pitchFamily="34" charset="0"/>
              </a:rPr>
              <a:t>2013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 bwMode="auto">
          <a:xfrm>
            <a:off x="4532473" y="5209698"/>
            <a:ext cx="557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fr-FR" sz="2200" dirty="0" smtClean="0"/>
              <a:t>Toutes les espèces soumises à un TAC doivent être débarquées, y compris celles qui étaient habituellement rejetées.</a:t>
            </a:r>
            <a:endParaRPr lang="fr-FR" sz="22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007768" y="5142124"/>
            <a:ext cx="615553" cy="91406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cs typeface="Calibri" panose="020F0502020204030204" pitchFamily="34" charset="0"/>
              </a:rPr>
              <a:t>2019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 flipV="1">
            <a:off x="4295800" y="3465032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441545" y="3609120"/>
            <a:ext cx="0" cy="1440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21422" y="1665258"/>
            <a:ext cx="6406774" cy="3416320"/>
          </a:xfrm>
          <a:prstGeom prst="rect">
            <a:avLst/>
          </a:prstGeom>
          <a:solidFill>
            <a:srgbClr val="173581"/>
          </a:solidFill>
          <a:ln w="57150">
            <a:solidFill>
              <a:srgbClr val="17358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/>
            </a:pPr>
            <a:r>
              <a:rPr lang="fr-FR" sz="2200" b="1" i="1" u="sng" dirty="0" smtClean="0">
                <a:solidFill>
                  <a:srgbClr val="FFFFFF"/>
                </a:solidFill>
              </a:rPr>
              <a:t>Impact de l’OD</a:t>
            </a:r>
            <a:r>
              <a:rPr lang="fr-FR" sz="2200" b="1" i="1" u="sng" dirty="0" smtClean="0">
                <a:solidFill>
                  <a:srgbClr val="FFFFFF"/>
                </a:solidFill>
                <a:sym typeface="Wingdings" panose="05000000000000000000" pitchFamily="2" charset="2"/>
              </a:rPr>
              <a:t> :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fr-FR" sz="2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Les quotas pourront être atteints rapidement et de manière peu efficace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fr-FR" sz="2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	 création des “choke </a:t>
            </a:r>
            <a:r>
              <a:rPr lang="fr-FR" sz="220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species</a:t>
            </a:r>
            <a:r>
              <a:rPr lang="fr-FR" sz="2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”.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/>
            </a:pPr>
            <a:endParaRPr lang="fr-FR" sz="5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/>
            </a:pPr>
            <a:r>
              <a:rPr lang="fr-FR" sz="2200" b="1" i="1" u="sng" dirty="0" smtClean="0">
                <a:solidFill>
                  <a:srgbClr val="FFFFFF"/>
                </a:solidFill>
              </a:rPr>
              <a:t>Une solution:</a:t>
            </a:r>
            <a:r>
              <a:rPr lang="fr-FR" sz="2200" b="1" i="1" dirty="0" smtClean="0">
                <a:solidFill>
                  <a:srgbClr val="FFFFFF"/>
                </a:solidFill>
              </a:rPr>
              <a:t> </a:t>
            </a:r>
            <a:r>
              <a:rPr lang="fr-FR" sz="2200" dirty="0" smtClean="0">
                <a:solidFill>
                  <a:srgbClr val="FFFFFF"/>
                </a:solidFill>
              </a:rPr>
              <a:t>Exemption de survie à long terme.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/>
            </a:pPr>
            <a:endParaRPr lang="fr-FR" sz="5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»"/>
              <a:defRPr/>
            </a:pPr>
            <a:r>
              <a:rPr lang="fr-FR" sz="2200" b="1" i="1" u="sng" dirty="0" smtClean="0">
                <a:solidFill>
                  <a:srgbClr val="FFFFFF"/>
                </a:solidFill>
              </a:rPr>
              <a:t>Dans </a:t>
            </a:r>
            <a:r>
              <a:rPr lang="fr-FR" sz="2200" b="1" i="1" u="sng" dirty="0" err="1" smtClean="0">
                <a:solidFill>
                  <a:srgbClr val="FFFFFF"/>
                </a:solidFill>
              </a:rPr>
              <a:t>SUMARiS</a:t>
            </a:r>
            <a:r>
              <a:rPr lang="fr-FR" sz="2200" b="1" i="1" u="sng" dirty="0" smtClean="0">
                <a:solidFill>
                  <a:srgbClr val="FFFFFF"/>
                </a:solidFill>
              </a:rPr>
              <a:t>:</a:t>
            </a:r>
            <a:r>
              <a:rPr lang="fr-FR" sz="2200" b="1" i="1" dirty="0" smtClean="0">
                <a:solidFill>
                  <a:srgbClr val="FFFFFF"/>
                </a:solidFill>
              </a:rPr>
              <a:t> </a:t>
            </a:r>
            <a:r>
              <a:rPr lang="fr-FR" sz="2200" dirty="0" smtClean="0">
                <a:solidFill>
                  <a:srgbClr val="FFFFFF"/>
                </a:solidFill>
              </a:rPr>
              <a:t>des campagnes de collecte de données et d’évaluation du taux de survie sont réalisées.</a:t>
            </a:r>
            <a:endParaRPr lang="fr-FR" sz="2200" dirty="0">
              <a:solidFill>
                <a:srgbClr val="FFFFFF"/>
              </a:solidFill>
              <a:ea typeface="Calibri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325035" y="1524001"/>
            <a:ext cx="6531605" cy="3633192"/>
            <a:chOff x="5847671" y="1553271"/>
            <a:chExt cx="5829649" cy="2647729"/>
          </a:xfrm>
        </p:grpSpPr>
        <p:sp>
          <p:nvSpPr>
            <p:cNvPr id="35" name="Rectangle 34"/>
            <p:cNvSpPr/>
            <p:nvPr/>
          </p:nvSpPr>
          <p:spPr>
            <a:xfrm>
              <a:off x="5847671" y="1553271"/>
              <a:ext cx="5829649" cy="2647729"/>
            </a:xfrm>
            <a:prstGeom prst="rect">
              <a:avLst/>
            </a:prstGeom>
            <a:solidFill>
              <a:srgbClr val="17358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720000" rtlCol="0" anchor="ctr"/>
            <a:lstStyle/>
            <a:p>
              <a:pPr marL="989013" algn="just">
                <a:defRPr/>
              </a:pPr>
              <a:r>
                <a:rPr lang="fr-FR" sz="2400" b="1" dirty="0" smtClean="0"/>
                <a:t>Espérons que l'exemption de survie obtenue en 2019 sera maintenue. </a:t>
              </a:r>
              <a:endParaRPr lang="fr-FR" sz="2400" b="1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998839" y="1763058"/>
              <a:ext cx="1107996" cy="222956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algn="ctr"/>
              <a:r>
                <a:rPr lang="fr-FR" sz="6000" b="1" dirty="0" smtClean="0">
                  <a:solidFill>
                    <a:srgbClr val="FFC000"/>
                  </a:solidFill>
                  <a:cs typeface="Calibri" panose="020F0502020204030204" pitchFamily="34" charset="0"/>
                </a:rPr>
                <a:t>2019</a:t>
              </a:r>
              <a:endParaRPr lang="fr-FR" sz="48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3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ampoule idÃ©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58" y="851313"/>
            <a:ext cx="7344732" cy="58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6" name="TextBox 1"/>
          <p:cNvSpPr>
            <a:spLocks/>
          </p:cNvSpPr>
          <p:nvPr/>
        </p:nvSpPr>
        <p:spPr bwMode="auto">
          <a:xfrm>
            <a:off x="1783400" y="5715"/>
            <a:ext cx="805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b="1" dirty="0" err="1" smtClean="0">
                <a:solidFill>
                  <a:srgbClr val="164194"/>
                </a:solidFill>
                <a:ea typeface="Calibri"/>
              </a:rPr>
              <a:t>Saviez-vous</a:t>
            </a:r>
            <a:r>
              <a:rPr lang="en-GB" sz="4800" b="1" dirty="0" smtClean="0">
                <a:solidFill>
                  <a:srgbClr val="164194"/>
                </a:solidFill>
                <a:ea typeface="Calibri"/>
              </a:rPr>
              <a:t> que...</a:t>
            </a:r>
            <a:endParaRPr lang="en-GB" sz="4800" b="1" dirty="0">
              <a:solidFill>
                <a:srgbClr val="164194"/>
              </a:solidFill>
              <a:ea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2910" y="798927"/>
            <a:ext cx="11538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sz="3600" dirty="0">
              <a:solidFill>
                <a:srgbClr val="164194"/>
              </a:solidFill>
              <a:latin typeface="Calibri"/>
              <a:ea typeface="Calibri"/>
            </a:endParaRPr>
          </a:p>
          <a:p>
            <a:pPr>
              <a:defRPr/>
            </a:pPr>
            <a:endParaRPr sz="3600" b="0" i="0" u="none" strike="noStrike" cap="none" spc="0" dirty="0">
              <a:solidFill>
                <a:srgbClr val="164194"/>
              </a:solidFill>
              <a:latin typeface="Calibri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" name="Image 20">
            <a:extLst>
              <a:ext uri="{FF2B5EF4-FFF2-40B4-BE49-F238E27FC236}">
                <a16:creationId xmlns="" xmlns:a16="http://schemas.microsoft.com/office/drawing/2014/main" id="{EB33AD68-4566-4090-9B74-8FEA2C213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-24680" y="5690247"/>
            <a:ext cx="12246132" cy="1167753"/>
          </a:xfrm>
          <a:prstGeom prst="rect">
            <a:avLst/>
          </a:prstGeom>
        </p:spPr>
      </p:pic>
      <p:pic>
        <p:nvPicPr>
          <p:cNvPr id="20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8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12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1309540">
            <a:off x="279780" y="1214599"/>
            <a:ext cx="4480313" cy="22852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BE" sz="2200" dirty="0">
                <a:solidFill>
                  <a:srgbClr val="00B050"/>
                </a:solidFill>
                <a:ea typeface="Calibri"/>
              </a:rPr>
              <a:t>…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les raies sont très fragiles.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Pendant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les périodes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chaudes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, la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conservation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est limitée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à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quelques jours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pour </a:t>
            </a:r>
          </a:p>
          <a:p>
            <a:pPr algn="just"/>
            <a:r>
              <a:rPr lang="fr-FR" sz="2200" dirty="0" smtClean="0">
                <a:solidFill>
                  <a:srgbClr val="00B050"/>
                </a:solidFill>
                <a:ea typeface="Calibri"/>
              </a:rPr>
              <a:t>prévenir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les odeurs d'ammoniaque ?</a:t>
            </a:r>
          </a:p>
          <a:p>
            <a:pPr algn="just"/>
            <a:endParaRPr lang="nl-BE" sz="1050" dirty="0">
              <a:solidFill>
                <a:srgbClr val="00B050"/>
              </a:solidFill>
              <a:ea typeface="Calibri"/>
            </a:endParaRPr>
          </a:p>
          <a:p>
            <a:pPr algn="just"/>
            <a:r>
              <a:rPr lang="nl-BE" sz="2200" dirty="0">
                <a:solidFill>
                  <a:srgbClr val="00B050"/>
                </a:solidFill>
                <a:ea typeface="Calibri"/>
              </a:rPr>
              <a:t>… </a:t>
            </a:r>
            <a:r>
              <a:rPr lang="nl-BE" sz="2200" dirty="0" smtClean="0">
                <a:solidFill>
                  <a:srgbClr val="00B050"/>
                </a:solidFill>
                <a:ea typeface="Calibri"/>
              </a:rPr>
              <a:t> </a:t>
            </a:r>
            <a:r>
              <a:rPr lang="fr-FR" sz="2200" dirty="0" smtClean="0">
                <a:solidFill>
                  <a:srgbClr val="00B050"/>
                </a:solidFill>
                <a:ea typeface="Calibri"/>
              </a:rPr>
              <a:t>certaines   raies   pondent </a:t>
            </a:r>
          </a:p>
          <a:p>
            <a:pPr algn="just"/>
            <a:r>
              <a:rPr lang="fr-FR" sz="2200" dirty="0" smtClean="0">
                <a:solidFill>
                  <a:srgbClr val="00B050"/>
                </a:solidFill>
                <a:ea typeface="Calibri"/>
              </a:rPr>
              <a:t>des œufs </a:t>
            </a:r>
            <a:r>
              <a:rPr lang="fr-FR" sz="2200" dirty="0">
                <a:solidFill>
                  <a:srgbClr val="00B050"/>
                </a:solidFill>
                <a:ea typeface="Calibri"/>
              </a:rPr>
              <a:t>et d'autres non ?</a:t>
            </a:r>
            <a:endParaRPr lang="fr-FR" sz="2200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 bwMode="auto">
          <a:xfrm rot="179194">
            <a:off x="449201" y="4026678"/>
            <a:ext cx="4304938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3582988" algn="l"/>
              </a:tabLst>
              <a:defRPr/>
            </a:pPr>
            <a:r>
              <a:rPr lang="nl-BE" sz="2200" dirty="0">
                <a:solidFill>
                  <a:srgbClr val="FF0000"/>
                </a:solidFill>
                <a:ea typeface="Calibri"/>
              </a:rPr>
              <a:t>… </a:t>
            </a:r>
            <a:r>
              <a:rPr lang="fr-FR" sz="2200" dirty="0">
                <a:solidFill>
                  <a:srgbClr val="FF0000"/>
                </a:solidFill>
                <a:ea typeface="Calibri"/>
              </a:rPr>
              <a:t>les gens commandent des ailes de raie dans les restaurants, parce que c'est la seule partie comestible de </a:t>
            </a:r>
            <a:r>
              <a:rPr lang="fr-FR" sz="2200" dirty="0" smtClean="0">
                <a:solidFill>
                  <a:srgbClr val="FF0000"/>
                </a:solidFill>
                <a:ea typeface="Calibri"/>
              </a:rPr>
              <a:t>ces espèces </a:t>
            </a:r>
            <a:r>
              <a:rPr lang="fr-FR" sz="2200" dirty="0">
                <a:solidFill>
                  <a:srgbClr val="FF0000"/>
                </a:solidFill>
                <a:ea typeface="Calibri"/>
              </a:rPr>
              <a:t>?</a:t>
            </a:r>
            <a:endParaRPr lang="nl-BE" sz="2200" dirty="0">
              <a:solidFill>
                <a:srgbClr val="FF0000"/>
              </a:solidFill>
              <a:ea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 rot="257161">
            <a:off x="6901115" y="1173805"/>
            <a:ext cx="4966140" cy="4924425"/>
          </a:xfrm>
          <a:prstGeom prst="rect">
            <a:avLst/>
          </a:prstGeom>
          <a:solidFill>
            <a:srgbClr val="FFFFFF"/>
          </a:solidFill>
          <a:ln w="57150">
            <a:solidFill>
              <a:srgbClr val="173581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200" dirty="0">
                <a:solidFill>
                  <a:srgbClr val="173581"/>
                </a:solidFill>
                <a:ea typeface="Calibri"/>
              </a:rPr>
              <a:t>... nos </a:t>
            </a:r>
            <a:r>
              <a:rPr lang="fr-FR" sz="2200" dirty="0" smtClean="0">
                <a:solidFill>
                  <a:srgbClr val="173581"/>
                </a:solidFill>
                <a:ea typeface="Calibri"/>
              </a:rPr>
              <a:t>  pêcheurs   peuvent</a:t>
            </a:r>
          </a:p>
          <a:p>
            <a:pPr algn="just">
              <a:defRPr/>
            </a:pPr>
            <a:r>
              <a:rPr lang="fr-FR" sz="2200" dirty="0" smtClean="0">
                <a:solidFill>
                  <a:srgbClr val="173581"/>
                </a:solidFill>
                <a:ea typeface="Calibri"/>
              </a:rPr>
              <a:t>facilement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capturer des raies </a:t>
            </a:r>
            <a:endParaRPr lang="fr-FR" sz="2200" dirty="0" smtClean="0">
              <a:solidFill>
                <a:srgbClr val="173581"/>
              </a:solidFill>
              <a:ea typeface="Calibri"/>
            </a:endParaRPr>
          </a:p>
          <a:p>
            <a:pPr algn="just">
              <a:defRPr/>
            </a:pPr>
            <a:r>
              <a:rPr lang="fr-FR" sz="2200" dirty="0" smtClean="0">
                <a:solidFill>
                  <a:srgbClr val="173581"/>
                </a:solidFill>
                <a:ea typeface="Calibri"/>
              </a:rPr>
              <a:t>de   plus   de  5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kg </a:t>
            </a:r>
            <a:r>
              <a:rPr lang="fr-FR" sz="2200" dirty="0" smtClean="0">
                <a:solidFill>
                  <a:srgbClr val="173581"/>
                </a:solidFill>
                <a:ea typeface="Calibri"/>
              </a:rPr>
              <a:t>  et   de  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plus </a:t>
            </a:r>
            <a:endParaRPr lang="fr-FR" sz="2200" dirty="0" smtClean="0">
              <a:solidFill>
                <a:srgbClr val="173581"/>
              </a:solidFill>
              <a:ea typeface="Calibri"/>
            </a:endParaRPr>
          </a:p>
          <a:p>
            <a:pPr algn="just">
              <a:defRPr/>
            </a:pPr>
            <a:r>
              <a:rPr lang="fr-FR" sz="2200" dirty="0" smtClean="0">
                <a:solidFill>
                  <a:srgbClr val="173581"/>
                </a:solidFill>
                <a:ea typeface="Calibri"/>
              </a:rPr>
              <a:t>d'un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mètre. Certaines espèces deviennent même plus grandes que deux mètres </a:t>
            </a:r>
            <a:r>
              <a:rPr lang="fr-FR" sz="2200" dirty="0" smtClean="0">
                <a:solidFill>
                  <a:srgbClr val="173581"/>
                </a:solidFill>
                <a:ea typeface="Calibri"/>
              </a:rPr>
              <a:t>?</a:t>
            </a:r>
          </a:p>
          <a:p>
            <a:pPr algn="just">
              <a:defRPr/>
            </a:pPr>
            <a:endParaRPr lang="fr-FR" sz="1400" dirty="0" smtClean="0">
              <a:solidFill>
                <a:srgbClr val="173581"/>
              </a:solidFill>
              <a:ea typeface="Calibri"/>
            </a:endParaRPr>
          </a:p>
          <a:p>
            <a:pPr algn="just">
              <a:defRPr/>
            </a:pPr>
            <a:r>
              <a:rPr lang="fr-FR" sz="2200" dirty="0" smtClean="0">
                <a:solidFill>
                  <a:srgbClr val="173581"/>
                </a:solidFill>
                <a:ea typeface="Calibri"/>
              </a:rPr>
              <a:t>...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les raies ne sont pas éviscérées à bord par nos pêcheurs, contrairement à presque toutes les autres espèces de poissons </a:t>
            </a:r>
            <a:r>
              <a:rPr lang="fr-FR" sz="2200" dirty="0" smtClean="0">
                <a:solidFill>
                  <a:srgbClr val="173581"/>
                </a:solidFill>
                <a:ea typeface="Calibri"/>
              </a:rPr>
              <a:t>?</a:t>
            </a:r>
          </a:p>
          <a:p>
            <a:pPr algn="just">
              <a:defRPr/>
            </a:pPr>
            <a:endParaRPr lang="fr-FR" sz="1600" dirty="0" smtClean="0">
              <a:solidFill>
                <a:srgbClr val="173581"/>
              </a:solidFill>
              <a:ea typeface="Calibri"/>
            </a:endParaRPr>
          </a:p>
          <a:p>
            <a:pPr algn="just">
              <a:defRPr/>
            </a:pPr>
            <a:r>
              <a:rPr lang="fr-FR" sz="2200" dirty="0" smtClean="0">
                <a:solidFill>
                  <a:srgbClr val="173581"/>
                </a:solidFill>
                <a:ea typeface="Calibri"/>
              </a:rPr>
              <a:t>... </a:t>
            </a:r>
            <a:r>
              <a:rPr lang="fr-FR" sz="2200" dirty="0">
                <a:solidFill>
                  <a:srgbClr val="173581"/>
                </a:solidFill>
                <a:ea typeface="Calibri"/>
              </a:rPr>
              <a:t>à l'intérieur d'une zone vous ne trouverez presque pas de raies, alors que d'autres peuvent contenir jusqu'à 1.000 kg de raies </a:t>
            </a:r>
            <a:r>
              <a:rPr lang="fr-FR" sz="2200" dirty="0" smtClean="0">
                <a:solidFill>
                  <a:srgbClr val="173581"/>
                </a:solidFill>
                <a:ea typeface="Calibri"/>
              </a:rPr>
              <a:t>?</a:t>
            </a:r>
            <a:endParaRPr lang="nl-BE" sz="2200" dirty="0">
              <a:solidFill>
                <a:srgbClr val="173581"/>
              </a:solidFill>
              <a:ea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905">
            <a:off x="3697100" y="5263013"/>
            <a:ext cx="1296000" cy="1296000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384">
            <a:off x="3650826" y="2558118"/>
            <a:ext cx="1296000" cy="129600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9" name="Image 1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61454">
            <a:off x="10549554" y="946916"/>
            <a:ext cx="1296000" cy="1296001"/>
          </a:xfrm>
          <a:prstGeom prst="ellipse">
            <a:avLst/>
          </a:prstGeom>
          <a:solidFill>
            <a:schemeClr val="bg1"/>
          </a:solidFill>
          <a:ln w="57150">
            <a:solidFill>
              <a:srgbClr val="173581"/>
            </a:solidFill>
          </a:ln>
        </p:spPr>
      </p:pic>
    </p:spTree>
    <p:extLst>
      <p:ext uri="{BB962C8B-B14F-4D97-AF65-F5344CB8AC3E}">
        <p14:creationId xmlns:p14="http://schemas.microsoft.com/office/powerpoint/2010/main" val="15571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Afbeelding 13">
            <a:extLst>
              <a:ext uri="{FF2B5EF4-FFF2-40B4-BE49-F238E27FC236}">
                <a16:creationId xmlns="" xmlns:a16="http://schemas.microsoft.com/office/drawing/2014/main" id="{B752F2BD-1E1E-49D1-B725-93F1296D6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495">
            <a:off x="8119767" y="1886219"/>
            <a:ext cx="4130396" cy="3441268"/>
          </a:xfrm>
          <a:prstGeom prst="rect">
            <a:avLst/>
          </a:prstGeom>
        </p:spPr>
      </p:pic>
      <p:pic>
        <p:nvPicPr>
          <p:cNvPr id="4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645284" y="5715"/>
            <a:ext cx="6672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i="0" u="none" strike="noStrike" cap="none" spc="0" dirty="0" err="1" smtClean="0">
                <a:solidFill>
                  <a:srgbClr val="164194"/>
                </a:solidFill>
                <a:ea typeface="Calibri"/>
              </a:rPr>
              <a:t>Partie</a:t>
            </a:r>
            <a:r>
              <a:rPr lang="en-GB" sz="4800" b="1" i="0" u="none" strike="noStrike" cap="none" spc="0" dirty="0" smtClean="0">
                <a:solidFill>
                  <a:srgbClr val="164194"/>
                </a:solidFill>
                <a:ea typeface="Calibri"/>
              </a:rPr>
              <a:t> </a:t>
            </a:r>
            <a:r>
              <a:rPr lang="en-GB" sz="4800" b="1" i="0" u="none" strike="noStrike" cap="none" spc="0" dirty="0">
                <a:solidFill>
                  <a:srgbClr val="164194"/>
                </a:solidFill>
                <a:ea typeface="Calibri"/>
              </a:rPr>
              <a:t>2: </a:t>
            </a:r>
            <a:r>
              <a:rPr lang="en-GB" sz="4800" b="1" dirty="0" smtClean="0">
                <a:solidFill>
                  <a:srgbClr val="164194"/>
                </a:solidFill>
                <a:ea typeface="Calibri"/>
              </a:rPr>
              <a:t>Formation - </a:t>
            </a:r>
            <a:r>
              <a:rPr lang="en-GB" sz="4800" b="1" dirty="0" err="1" smtClean="0">
                <a:solidFill>
                  <a:srgbClr val="164194"/>
                </a:solidFill>
                <a:ea typeface="Calibri"/>
              </a:rPr>
              <a:t>Vidéo</a:t>
            </a:r>
            <a:endParaRPr sz="4800" b="1" i="0" u="none" strike="noStrike" cap="none" spc="0" dirty="0">
              <a:solidFill>
                <a:srgbClr val="164194"/>
              </a:solidFill>
              <a:ea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5" name="Image 20">
            <a:extLst>
              <a:ext uri="{FF2B5EF4-FFF2-40B4-BE49-F238E27FC236}">
                <a16:creationId xmlns="" xmlns:a16="http://schemas.microsoft.com/office/drawing/2014/main" id="{DBDB73B6-D517-44F1-9E6C-A469F037F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6A33D99D-8CF7-4E74-84E4-C48062CDAF68}"/>
              </a:ext>
            </a:extLst>
          </p:cNvPr>
          <p:cNvSpPr/>
          <p:nvPr/>
        </p:nvSpPr>
        <p:spPr>
          <a:xfrm>
            <a:off x="399641" y="1704240"/>
            <a:ext cx="80639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Caractéristiques générales</a:t>
            </a:r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Caractéristiques physiques pour identifier les </a:t>
            </a:r>
            <a:r>
              <a:rPr lang="fr-FR" sz="2400" dirty="0"/>
              <a:t>6 espèces </a:t>
            </a:r>
            <a:r>
              <a:rPr lang="fr-FR" sz="2400" dirty="0" smtClean="0"/>
              <a:t>de raies les </a:t>
            </a:r>
            <a:r>
              <a:rPr lang="fr-FR" sz="2400" dirty="0"/>
              <a:t>plus </a:t>
            </a:r>
            <a:r>
              <a:rPr lang="fr-FR" sz="2400" dirty="0" smtClean="0"/>
              <a:t>courantes en Manche-Mer du Nord</a:t>
            </a:r>
            <a:endParaRPr lang="fr-FR" sz="2400" dirty="0"/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Durée : 7 </a:t>
            </a:r>
            <a:r>
              <a:rPr lang="fr-FR" sz="2400" dirty="0"/>
              <a:t>minutes</a:t>
            </a:r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Après </a:t>
            </a:r>
            <a:r>
              <a:rPr lang="fr-FR" sz="2400" dirty="0" smtClean="0"/>
              <a:t>: 12 questions sur l’identification des espèces et la manipulation des raies</a:t>
            </a:r>
            <a:endParaRPr lang="nl-BE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13</a:t>
            </a:fld>
            <a:endParaRPr lang="fr-FR"/>
          </a:p>
        </p:txBody>
      </p:sp>
      <p:pic>
        <p:nvPicPr>
          <p:cNvPr id="11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6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8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410444" y="27460"/>
            <a:ext cx="7155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u="none" strike="noStrike" cap="none" spc="0" dirty="0" err="1" smtClean="0">
                <a:solidFill>
                  <a:srgbClr val="164194"/>
                </a:solidFill>
                <a:ea typeface="Calibri"/>
                <a:cs typeface="Calibri" panose="020F0502020204030204" pitchFamily="34" charset="0"/>
              </a:rPr>
              <a:t>Partie</a:t>
            </a:r>
            <a:r>
              <a:rPr lang="en-GB" sz="4800" b="1" u="none" strike="noStrike" cap="none" spc="0" dirty="0" smtClean="0">
                <a:solidFill>
                  <a:srgbClr val="164194"/>
                </a:solidFill>
                <a:ea typeface="Calibri"/>
                <a:cs typeface="Calibri" panose="020F0502020204030204" pitchFamily="34" charset="0"/>
              </a:rPr>
              <a:t> </a:t>
            </a:r>
            <a:r>
              <a:rPr lang="en-GB" sz="4800" b="1" u="none" strike="noStrike" cap="none" spc="0" dirty="0">
                <a:solidFill>
                  <a:srgbClr val="164194"/>
                </a:solidFill>
                <a:ea typeface="Calibri"/>
                <a:cs typeface="Calibri" panose="020F0502020204030204" pitchFamily="34" charset="0"/>
              </a:rPr>
              <a:t>3: </a:t>
            </a:r>
            <a:r>
              <a:rPr lang="en-GB" sz="4800" b="1" u="none" strike="noStrike" cap="none" spc="0" dirty="0" smtClean="0">
                <a:solidFill>
                  <a:srgbClr val="164194"/>
                </a:solidFill>
                <a:ea typeface="Calibri"/>
                <a:cs typeface="Calibri" panose="020F0502020204030204" pitchFamily="34" charset="0"/>
              </a:rPr>
              <a:t>Questions</a:t>
            </a:r>
            <a:endParaRPr sz="4800" b="1" u="none" strike="noStrike" cap="none" spc="0" dirty="0">
              <a:solidFill>
                <a:srgbClr val="164194"/>
              </a:solidFill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5" name="Image 20">
            <a:extLst>
              <a:ext uri="{FF2B5EF4-FFF2-40B4-BE49-F238E27FC236}">
                <a16:creationId xmlns="" xmlns:a16="http://schemas.microsoft.com/office/drawing/2014/main" id="{DBDB73B6-D517-44F1-9E6C-A469F037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6A33D99D-8CF7-4E74-84E4-C48062CDAF68}"/>
              </a:ext>
            </a:extLst>
          </p:cNvPr>
          <p:cNvSpPr/>
          <p:nvPr/>
        </p:nvSpPr>
        <p:spPr>
          <a:xfrm>
            <a:off x="326734" y="2404138"/>
            <a:ext cx="63262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12 questions </a:t>
            </a:r>
            <a:r>
              <a:rPr lang="fr-FR" sz="2800" dirty="0" smtClean="0"/>
              <a:t>sur la pêche de </a:t>
            </a:r>
            <a:r>
              <a:rPr lang="fr-FR" sz="2800" dirty="0"/>
              <a:t>raies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1 réponse par personne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Discussion </a:t>
            </a:r>
            <a:endParaRPr lang="nl-BE" sz="2800" dirty="0"/>
          </a:p>
        </p:txBody>
      </p:sp>
      <p:pic>
        <p:nvPicPr>
          <p:cNvPr id="1028" name="Picture 4" descr="Afbeeldingsresultaat voor voting system">
            <a:extLst>
              <a:ext uri="{FF2B5EF4-FFF2-40B4-BE49-F238E27FC236}">
                <a16:creationId xmlns="" xmlns:a16="http://schemas.microsoft.com/office/drawing/2014/main" id="{45A011F7-1C94-48CC-8C1A-19F99F64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56" y="2119872"/>
            <a:ext cx="4668660" cy="31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14</a:t>
            </a:fld>
            <a:endParaRPr lang="fr-FR"/>
          </a:p>
        </p:txBody>
      </p:sp>
      <p:pic>
        <p:nvPicPr>
          <p:cNvPr id="12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6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8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02084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15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ZoneTexte 11"/>
          <p:cNvSpPr txBox="1"/>
          <p:nvPr/>
        </p:nvSpPr>
        <p:spPr>
          <a:xfrm>
            <a:off x="911424" y="2097604"/>
            <a:ext cx="1044237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smtClean="0">
                <a:solidFill>
                  <a:schemeClr val="bg1"/>
                </a:solidFill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lisse</a:t>
            </a:r>
            <a:r>
              <a:rPr lang="en-US" sz="2400" dirty="0" smtClean="0">
                <a:solidFill>
                  <a:schemeClr val="bg1"/>
                </a:solidFill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</a:rPr>
              <a:t>une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couleur</a:t>
            </a:r>
            <a:r>
              <a:rPr lang="en-US" sz="2400" dirty="0" smtClean="0">
                <a:solidFill>
                  <a:schemeClr val="bg1"/>
                </a:solidFill>
              </a:rPr>
              <a:t> blonde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1424" y="4197868"/>
            <a:ext cx="1044237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douce</a:t>
            </a:r>
            <a:r>
              <a:rPr lang="en-US" sz="2400" dirty="0" smtClean="0">
                <a:solidFill>
                  <a:schemeClr val="bg1"/>
                </a:solidFill>
              </a:rPr>
              <a:t> a des points plus </a:t>
            </a:r>
            <a:r>
              <a:rPr lang="en-US" sz="2400" dirty="0" err="1" smtClean="0">
                <a:solidFill>
                  <a:schemeClr val="bg1"/>
                </a:solidFill>
              </a:rPr>
              <a:t>gros</a:t>
            </a:r>
            <a:r>
              <a:rPr lang="en-US" sz="2400" dirty="0" smtClean="0">
                <a:solidFill>
                  <a:schemeClr val="bg1"/>
                </a:solidFill>
              </a:rPr>
              <a:t> que la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lisse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1469" y="623536"/>
            <a:ext cx="12288688" cy="6388338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1424" y="3147736"/>
            <a:ext cx="1044237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- </a:t>
            </a:r>
            <a:r>
              <a:rPr lang="fr-FR" sz="2400" dirty="0">
                <a:solidFill>
                  <a:schemeClr val="bg1"/>
                </a:solidFill>
              </a:rPr>
              <a:t>La raie </a:t>
            </a:r>
            <a:r>
              <a:rPr lang="fr-FR" sz="2400" dirty="0" smtClean="0">
                <a:solidFill>
                  <a:schemeClr val="bg1"/>
                </a:solidFill>
              </a:rPr>
              <a:t>lisse </a:t>
            </a:r>
            <a:r>
              <a:rPr lang="fr-FR" sz="2400" dirty="0">
                <a:solidFill>
                  <a:schemeClr val="bg1"/>
                </a:solidFill>
              </a:rPr>
              <a:t>a des taches qui s'étendent jusqu'à l'extrémité des nageoires.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1152" y="116632"/>
            <a:ext cx="8422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en-US" sz="4000" b="1" dirty="0" err="1" smtClean="0">
                <a:solidFill>
                  <a:srgbClr val="FFD700"/>
                </a:solidFill>
              </a:rPr>
              <a:t>Quelle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r>
              <a:rPr lang="en-US" sz="4000" b="1" dirty="0" err="1" smtClean="0">
                <a:solidFill>
                  <a:srgbClr val="FFD700"/>
                </a:solidFill>
              </a:rPr>
              <a:t>est</a:t>
            </a:r>
            <a:r>
              <a:rPr lang="en-US" sz="4000" b="1" dirty="0" smtClean="0">
                <a:solidFill>
                  <a:srgbClr val="FFD700"/>
                </a:solidFill>
              </a:rPr>
              <a:t> la </a:t>
            </a:r>
            <a:r>
              <a:rPr lang="en-US" sz="4000" b="1" dirty="0" err="1" smtClean="0">
                <a:solidFill>
                  <a:srgbClr val="FFD700"/>
                </a:solidFill>
              </a:rPr>
              <a:t>différence</a:t>
            </a:r>
            <a:r>
              <a:rPr lang="en-US" sz="4000" b="1" dirty="0" smtClean="0">
                <a:solidFill>
                  <a:srgbClr val="FFD700"/>
                </a:solidFill>
              </a:rPr>
              <a:t> entre </a:t>
            </a:r>
            <a:r>
              <a:rPr lang="en-US" sz="4000" b="1" dirty="0" err="1" smtClean="0">
                <a:solidFill>
                  <a:srgbClr val="FFD700"/>
                </a:solidFill>
              </a:rPr>
              <a:t>une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r>
              <a:rPr lang="en-US" sz="4000" b="1" dirty="0" err="1" smtClean="0">
                <a:solidFill>
                  <a:srgbClr val="FFD700"/>
                </a:solidFill>
              </a:rPr>
              <a:t>raie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r>
              <a:rPr lang="en-US" sz="4000" b="1" dirty="0" err="1" smtClean="0">
                <a:solidFill>
                  <a:srgbClr val="FFD700"/>
                </a:solidFill>
              </a:rPr>
              <a:t>lisse</a:t>
            </a:r>
            <a:r>
              <a:rPr lang="en-US" sz="4000" b="1" dirty="0" smtClean="0">
                <a:solidFill>
                  <a:srgbClr val="FFD700"/>
                </a:solidFill>
              </a:rPr>
              <a:t> et </a:t>
            </a:r>
            <a:r>
              <a:rPr lang="en-US" sz="4000" b="1" dirty="0" err="1" smtClean="0">
                <a:solidFill>
                  <a:srgbClr val="FFD700"/>
                </a:solidFill>
              </a:rPr>
              <a:t>une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r>
              <a:rPr lang="en-US" sz="4000" b="1" dirty="0" err="1" smtClean="0">
                <a:solidFill>
                  <a:srgbClr val="FFD700"/>
                </a:solidFill>
              </a:rPr>
              <a:t>raie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r>
              <a:rPr lang="en-US" sz="4000" b="1" dirty="0" err="1" smtClean="0">
                <a:solidFill>
                  <a:srgbClr val="FFD700"/>
                </a:solidFill>
              </a:rPr>
              <a:t>douce</a:t>
            </a:r>
            <a:r>
              <a:rPr lang="en-US" sz="4000" b="1" dirty="0" smtClean="0">
                <a:solidFill>
                  <a:srgbClr val="FFD700"/>
                </a:solidFill>
              </a:rPr>
              <a:t>?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1624" y="2768896"/>
            <a:ext cx="6624736" cy="3587454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0" name="ZoneTexte 19"/>
          <p:cNvSpPr txBox="1"/>
          <p:nvPr/>
        </p:nvSpPr>
        <p:spPr>
          <a:xfrm>
            <a:off x="394584" y="18864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FFD700"/>
                </a:solidFill>
                <a:latin typeface="+mj-lt"/>
              </a:rPr>
              <a:t>1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-421511" y="-196973"/>
            <a:ext cx="1758064" cy="1186505"/>
            <a:chOff x="-421511" y="-196973"/>
            <a:chExt cx="1758064" cy="118650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1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19" name="Afbeelding 9">
            <a:extLst>
              <a:ext uri="{FF2B5EF4-FFF2-40B4-BE49-F238E27FC236}">
                <a16:creationId xmlns="" xmlns:a16="http://schemas.microsoft.com/office/drawing/2014/main" id="{C26E8D28-F8A5-4909-B2EA-D7A9CF067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334">
            <a:off x="6059499" y="3332782"/>
            <a:ext cx="3528968" cy="2459684"/>
          </a:xfrm>
          <a:prstGeom prst="rect">
            <a:avLst/>
          </a:prstGeom>
        </p:spPr>
      </p:pic>
      <p:pic>
        <p:nvPicPr>
          <p:cNvPr id="24" name="Afbeelding 13">
            <a:extLst>
              <a:ext uri="{FF2B5EF4-FFF2-40B4-BE49-F238E27FC236}">
                <a16:creationId xmlns="" xmlns:a16="http://schemas.microsoft.com/office/drawing/2014/main" id="{B752F2BD-1E1E-49D1-B725-93F1296D61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9675" y="3230993"/>
            <a:ext cx="3196588" cy="266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6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00287 -0.1796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89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911424" y="4413892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mêlée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02084"/>
            <a:ext cx="12288688" cy="8687556"/>
          </a:xfrm>
          <a:prstGeom prst="rect">
            <a:avLst/>
          </a:prstGeom>
        </p:spPr>
      </p:pic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9">
            <a:extLst>
              <a:ext uri="{FF2B5EF4-FFF2-40B4-BE49-F238E27FC236}">
                <a16:creationId xmlns="" xmlns:a16="http://schemas.microsoft.com/office/drawing/2014/main" id="{7B25F409-B998-49C7-AAFB-06748F128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59" y="2134461"/>
            <a:ext cx="4052117" cy="316674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1424" y="2313628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fleurie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96688" y="548680"/>
            <a:ext cx="12288687" cy="6408712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1424" y="3363760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bouclée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3191" y="186791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 smtClean="0">
                <a:solidFill>
                  <a:srgbClr val="FFD700"/>
                </a:solidFill>
              </a:rPr>
              <a:t>Quelle espèce </a:t>
            </a:r>
            <a:r>
              <a:rPr lang="fr-FR" sz="4000" b="1" dirty="0">
                <a:solidFill>
                  <a:srgbClr val="FFD700"/>
                </a:solidFill>
              </a:rPr>
              <a:t>de </a:t>
            </a:r>
            <a:r>
              <a:rPr lang="fr-FR" sz="4000" b="1" dirty="0" smtClean="0">
                <a:solidFill>
                  <a:srgbClr val="FFD700"/>
                </a:solidFill>
              </a:rPr>
              <a:t>raie </a:t>
            </a:r>
            <a:r>
              <a:rPr lang="fr-FR" sz="4000" b="1" dirty="0">
                <a:solidFill>
                  <a:srgbClr val="FFD700"/>
                </a:solidFill>
              </a:rPr>
              <a:t>reconnaissez-vous sur </a:t>
            </a:r>
            <a:r>
              <a:rPr lang="fr-FR" sz="4000" b="1" dirty="0" smtClean="0">
                <a:solidFill>
                  <a:srgbClr val="FFD700"/>
                </a:solidFill>
              </a:rPr>
              <a:t>cette image ? 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1624" y="2768896"/>
            <a:ext cx="6624736" cy="3587454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1" name="Groupe 20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2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25" name="Afbeelding 9">
            <a:extLst>
              <a:ext uri="{FF2B5EF4-FFF2-40B4-BE49-F238E27FC236}">
                <a16:creationId xmlns="" xmlns:a16="http://schemas.microsoft.com/office/drawing/2014/main" id="{7B25F409-B998-49C7-AAFB-06748F128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43" y="3017967"/>
            <a:ext cx="4052117" cy="3166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0977 -0.2048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10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 rot="16200000">
            <a:off x="10452340" y="39868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© Copyright :  Nausicaa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8" y="450406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600" smtClean="0"/>
              <a:t>17</a:t>
            </a:fld>
            <a:endParaRPr lang="nl-BE" sz="16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3751"/>
          <a:stretch/>
        </p:blipFill>
        <p:spPr>
          <a:xfrm>
            <a:off x="8400256" y="1916832"/>
            <a:ext cx="2808312" cy="33202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ZoneTexte 16"/>
          <p:cNvSpPr txBox="1"/>
          <p:nvPr/>
        </p:nvSpPr>
        <p:spPr>
          <a:xfrm>
            <a:off x="911424" y="4629916"/>
            <a:ext cx="655272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Pour </a:t>
            </a:r>
            <a:r>
              <a:rPr lang="fr-FR" sz="2400" dirty="0" smtClean="0">
                <a:solidFill>
                  <a:schemeClr val="bg1"/>
                </a:solidFill>
              </a:rPr>
              <a:t>éviter </a:t>
            </a:r>
            <a:r>
              <a:rPr lang="fr-FR" sz="2400" dirty="0">
                <a:solidFill>
                  <a:schemeClr val="bg1"/>
                </a:solidFill>
              </a:rPr>
              <a:t>l'échappement de la raie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11424" y="2313628"/>
            <a:ext cx="655272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smtClean="0">
                <a:solidFill>
                  <a:schemeClr val="bg1"/>
                </a:solidFill>
              </a:rPr>
              <a:t>Pour </a:t>
            </a:r>
            <a:r>
              <a:rPr lang="en-US" sz="2400" dirty="0" err="1" smtClean="0">
                <a:solidFill>
                  <a:schemeClr val="bg1"/>
                </a:solidFill>
              </a:rPr>
              <a:t>votre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propre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sécurité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878" y="1850482"/>
            <a:ext cx="12288688" cy="5135004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89605" y="3237249"/>
            <a:ext cx="6552728" cy="110217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- </a:t>
            </a:r>
            <a:r>
              <a:rPr lang="fr-FR" sz="2400" dirty="0">
                <a:solidFill>
                  <a:schemeClr val="bg1"/>
                </a:solidFill>
              </a:rPr>
              <a:t>Maximiser la survie des raies en ne les endommageant pas.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9050" y="138619"/>
            <a:ext cx="84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400" b="1" dirty="0">
                <a:solidFill>
                  <a:srgbClr val="FFD700"/>
                </a:solidFill>
              </a:rPr>
              <a:t>Pourquoi ne faut-il pas manipuler ou attraper les raies par la </a:t>
            </a:r>
            <a:r>
              <a:rPr lang="fr-FR" sz="4400" b="1" dirty="0" smtClean="0">
                <a:solidFill>
                  <a:srgbClr val="FFD700"/>
                </a:solidFill>
              </a:rPr>
              <a:t>queue?</a:t>
            </a:r>
            <a:endParaRPr lang="fr-FR" sz="4400" b="1" dirty="0">
              <a:solidFill>
                <a:srgbClr val="FFD7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1624" y="2937889"/>
            <a:ext cx="6624736" cy="36976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23" name="Groupe 22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36" y="3035582"/>
            <a:ext cx="2964692" cy="3448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/>
        </p:blipFill>
        <p:spPr>
          <a:xfrm>
            <a:off x="6442882" y="3046476"/>
            <a:ext cx="1949163" cy="343713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 rot="16200000">
            <a:off x="7580862" y="4874608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© Copyright : </a:t>
            </a:r>
            <a:r>
              <a:rPr lang="fr-FR" sz="800" dirty="0" smtClean="0"/>
              <a:t>NAUSICAA</a:t>
            </a:r>
            <a:endParaRPr lang="fr-FR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4.81481E-6 L 0.15052 -0.2335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169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 animBg="1"/>
      <p:bldP spid="20" grpId="0" animBg="1"/>
      <p:bldP spid="22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8" y="450406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mtClean="0"/>
              <a:t>18</a:t>
            </a:fld>
            <a:endParaRPr lang="nl-BE"/>
          </a:p>
        </p:txBody>
      </p:sp>
      <p:sp>
        <p:nvSpPr>
          <p:cNvPr id="17" name="ZoneTexte 16"/>
          <p:cNvSpPr txBox="1"/>
          <p:nvPr/>
        </p:nvSpPr>
        <p:spPr>
          <a:xfrm>
            <a:off x="1343472" y="2327321"/>
            <a:ext cx="950505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smtClean="0">
                <a:solidFill>
                  <a:schemeClr val="bg1"/>
                </a:solidFill>
              </a:rPr>
              <a:t>Pour que les OP puissant </a:t>
            </a:r>
            <a:r>
              <a:rPr lang="en-US" sz="2400" dirty="0" err="1" smtClean="0">
                <a:solidFill>
                  <a:schemeClr val="bg1"/>
                </a:solidFill>
              </a:rPr>
              <a:t>calculer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taxe</a:t>
            </a:r>
            <a:r>
              <a:rPr lang="en-US" sz="2400" dirty="0" smtClean="0">
                <a:solidFill>
                  <a:schemeClr val="bg1"/>
                </a:solidFill>
              </a:rPr>
              <a:t> sur les </a:t>
            </a:r>
            <a:r>
              <a:rPr lang="en-US" sz="2400" dirty="0" err="1" smtClean="0">
                <a:solidFill>
                  <a:schemeClr val="bg1"/>
                </a:solidFill>
              </a:rPr>
              <a:t>raies</a:t>
            </a:r>
            <a:r>
              <a:rPr lang="en-US" sz="2400" dirty="0" smtClean="0">
                <a:solidFill>
                  <a:schemeClr val="bg1"/>
                </a:solidFill>
              </a:rPr>
              <a:t> sous-</a:t>
            </a:r>
            <a:r>
              <a:rPr lang="en-US" sz="2400" dirty="0" err="1" smtClean="0">
                <a:solidFill>
                  <a:schemeClr val="bg1"/>
                </a:solidFill>
              </a:rPr>
              <a:t>tailles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43472" y="3377453"/>
            <a:ext cx="9505056" cy="1102179"/>
          </a:xfrm>
          <a:prstGeom prst="rect">
            <a:avLst/>
          </a:prstGeom>
          <a:solidFill>
            <a:srgbClr val="173581"/>
          </a:solidFill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fr-FR" sz="2400" dirty="0" smtClean="0">
                <a:solidFill>
                  <a:schemeClr val="bg1"/>
                </a:solidFill>
              </a:rPr>
              <a:t>Pour que la criée </a:t>
            </a:r>
            <a:r>
              <a:rPr lang="fr-FR" sz="2400" dirty="0">
                <a:solidFill>
                  <a:schemeClr val="bg1"/>
                </a:solidFill>
              </a:rPr>
              <a:t>et les acheteurs aient une vision claire de la quantité de poissons attendue.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-36558" y="2179038"/>
            <a:ext cx="12313368" cy="4820324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053" y="126460"/>
            <a:ext cx="9199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>
                <a:solidFill>
                  <a:srgbClr val="FFD700"/>
                </a:solidFill>
              </a:rPr>
              <a:t>Pourquoi est-il important de noter correctement toutes les captures de raies dans le </a:t>
            </a:r>
            <a:r>
              <a:rPr lang="fr-FR" sz="4000" b="1" dirty="0" err="1">
                <a:solidFill>
                  <a:srgbClr val="FFD700"/>
                </a:solidFill>
              </a:rPr>
              <a:t>logbook</a:t>
            </a:r>
            <a:r>
              <a:rPr lang="fr-FR" sz="4000" b="1" dirty="0">
                <a:solidFill>
                  <a:srgbClr val="FFD700"/>
                </a:solidFill>
              </a:rPr>
              <a:t> électronique </a:t>
            </a:r>
            <a:r>
              <a:rPr lang="fr-FR" sz="4000" b="1" dirty="0" smtClean="0">
                <a:solidFill>
                  <a:srgbClr val="FFD700"/>
                </a:solidFill>
              </a:rPr>
              <a:t>?</a:t>
            </a:r>
            <a:r>
              <a:rPr lang="en-US" sz="4000" b="1" dirty="0" smtClean="0">
                <a:solidFill>
                  <a:srgbClr val="FFD700"/>
                </a:solidFill>
              </a:rPr>
              <a:t> 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1624" y="3504702"/>
            <a:ext cx="6624736" cy="31517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4</a:t>
              </a:r>
            </a:p>
          </p:txBody>
        </p:sp>
      </p:grpSp>
      <p:pic>
        <p:nvPicPr>
          <p:cNvPr id="1028" name="Picture 4" descr="RÃ©sultat de recherche d'images pour &quot;drapeau europÃ©e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05" y="2899332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343472" y="4703085"/>
            <a:ext cx="9505056" cy="1102179"/>
          </a:xfrm>
          <a:prstGeom prst="rect">
            <a:avLst/>
          </a:prstGeom>
          <a:solidFill>
            <a:srgbClr val="173581"/>
          </a:solidFill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Pour que l'UE puisse avoir une vision claire de la répartition et de l'état des stocks dans les différentes zones afin d'adapter la </a:t>
            </a:r>
            <a:r>
              <a:rPr lang="fr-FR" sz="2400" dirty="0" smtClean="0">
                <a:solidFill>
                  <a:schemeClr val="bg1"/>
                </a:solidFill>
              </a:rPr>
              <a:t>gestion.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6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3532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7" grpId="1" animBg="1"/>
      <p:bldP spid="13" grpId="0" animBg="1"/>
      <p:bldP spid="13" grpId="1" animBg="1"/>
      <p:bldP spid="18" grpId="0" animBg="1"/>
      <p:bldP spid="2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8" y="450406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19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ZoneTexte 20"/>
          <p:cNvSpPr txBox="1"/>
          <p:nvPr/>
        </p:nvSpPr>
        <p:spPr>
          <a:xfrm>
            <a:off x="1343472" y="2409768"/>
            <a:ext cx="9505056" cy="110217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fr-FR" sz="2400" dirty="0">
                <a:solidFill>
                  <a:srgbClr val="FFD700"/>
                </a:solidFill>
              </a:rPr>
              <a:t>- </a:t>
            </a:r>
            <a:r>
              <a:rPr lang="fr-FR" sz="2400" dirty="0">
                <a:solidFill>
                  <a:schemeClr val="bg1"/>
                </a:solidFill>
              </a:rPr>
              <a:t>La surveillance et le contrôle ne sont pas possibles en raison de la diversité des espèces de raies.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43472" y="4919109"/>
            <a:ext cx="9505056" cy="1102179"/>
          </a:xfrm>
          <a:prstGeom prst="rect">
            <a:avLst/>
          </a:prstGeom>
          <a:solidFill>
            <a:srgbClr val="173581"/>
          </a:solidFill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L’</a:t>
            </a:r>
            <a:r>
              <a:rPr lang="fr-FR" sz="2400" dirty="0" smtClean="0">
                <a:solidFill>
                  <a:schemeClr val="bg1"/>
                </a:solidFill>
              </a:rPr>
              <a:t>OD </a:t>
            </a:r>
            <a:r>
              <a:rPr lang="fr-FR" sz="2400" dirty="0">
                <a:solidFill>
                  <a:schemeClr val="bg1"/>
                </a:solidFill>
              </a:rPr>
              <a:t>n'a aucun sens pour ces espèces. En effet, il y a peu de raies en dessous de la taille minimale.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/>
          <p:cNvSpPr/>
          <p:nvPr/>
        </p:nvSpPr>
        <p:spPr>
          <a:xfrm>
            <a:off x="-96688" y="1761954"/>
            <a:ext cx="12331596" cy="5384002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43472" y="3694973"/>
            <a:ext cx="9505056" cy="110217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- </a:t>
            </a:r>
            <a:r>
              <a:rPr lang="fr-FR" sz="2400" dirty="0" smtClean="0">
                <a:solidFill>
                  <a:schemeClr val="bg1"/>
                </a:solidFill>
              </a:rPr>
              <a:t>Les </a:t>
            </a:r>
            <a:r>
              <a:rPr lang="fr-FR" sz="2400" dirty="0">
                <a:solidFill>
                  <a:schemeClr val="bg1"/>
                </a:solidFill>
              </a:rPr>
              <a:t>raies bénéficient d'une exemption de survie pour l'obligation de débarquement en </a:t>
            </a:r>
            <a:r>
              <a:rPr lang="fr-FR" sz="2400" dirty="0" smtClean="0">
                <a:solidFill>
                  <a:schemeClr val="bg1"/>
                </a:solidFill>
              </a:rPr>
              <a:t>2019.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9050" y="78180"/>
            <a:ext cx="842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en-US" sz="4400" b="1" dirty="0" err="1" smtClean="0">
                <a:solidFill>
                  <a:srgbClr val="FFD700"/>
                </a:solidFill>
              </a:rPr>
              <a:t>Pourquoi</a:t>
            </a:r>
            <a:r>
              <a:rPr lang="en-US" sz="4400" b="1" dirty="0" smtClean="0">
                <a:solidFill>
                  <a:srgbClr val="FFD700"/>
                </a:solidFill>
              </a:rPr>
              <a:t> </a:t>
            </a:r>
            <a:r>
              <a:rPr lang="en-US" sz="4400" b="1" dirty="0" err="1" smtClean="0">
                <a:solidFill>
                  <a:srgbClr val="FFD700"/>
                </a:solidFill>
              </a:rPr>
              <a:t>l’obligation</a:t>
            </a:r>
            <a:r>
              <a:rPr lang="en-US" sz="4400" b="1" dirty="0" smtClean="0">
                <a:solidFill>
                  <a:srgbClr val="FFD700"/>
                </a:solidFill>
              </a:rPr>
              <a:t> de </a:t>
            </a:r>
            <a:r>
              <a:rPr lang="en-US" sz="4400" b="1" dirty="0" err="1" smtClean="0">
                <a:solidFill>
                  <a:srgbClr val="FFD700"/>
                </a:solidFill>
              </a:rPr>
              <a:t>débarquement</a:t>
            </a:r>
            <a:r>
              <a:rPr lang="en-US" sz="4400" b="1" dirty="0" smtClean="0">
                <a:solidFill>
                  <a:srgbClr val="FFD700"/>
                </a:solidFill>
              </a:rPr>
              <a:t> (OD) ne </a:t>
            </a:r>
            <a:r>
              <a:rPr lang="en-US" sz="4400" b="1" dirty="0" err="1" smtClean="0">
                <a:solidFill>
                  <a:srgbClr val="FFD700"/>
                </a:solidFill>
              </a:rPr>
              <a:t>s’applique-elle</a:t>
            </a:r>
            <a:r>
              <a:rPr lang="en-US" sz="4400" b="1" dirty="0" smtClean="0">
                <a:solidFill>
                  <a:srgbClr val="FFD700"/>
                </a:solidFill>
              </a:rPr>
              <a:t> pas aux </a:t>
            </a:r>
            <a:r>
              <a:rPr lang="en-US" sz="4400" b="1" dirty="0" err="1" smtClean="0">
                <a:solidFill>
                  <a:srgbClr val="FFD700"/>
                </a:solidFill>
              </a:rPr>
              <a:t>raies</a:t>
            </a:r>
            <a:r>
              <a:rPr lang="en-US" sz="4400" b="1" dirty="0" smtClean="0">
                <a:solidFill>
                  <a:srgbClr val="FFD700"/>
                </a:solidFill>
              </a:rPr>
              <a:t> </a:t>
            </a:r>
            <a:r>
              <a:rPr lang="en-US" sz="4400" b="1" dirty="0" err="1" smtClean="0">
                <a:solidFill>
                  <a:srgbClr val="FFD700"/>
                </a:solidFill>
              </a:rPr>
              <a:t>en</a:t>
            </a:r>
            <a:r>
              <a:rPr lang="en-US" sz="4400" b="1" dirty="0" smtClean="0">
                <a:solidFill>
                  <a:srgbClr val="FFD700"/>
                </a:solidFill>
              </a:rPr>
              <a:t> 2019?</a:t>
            </a:r>
            <a:endParaRPr lang="fr-FR" sz="4400" b="1" dirty="0">
              <a:solidFill>
                <a:srgbClr val="FFD7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5640" y="3511947"/>
            <a:ext cx="6624736" cy="30854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6" name="Groupe 25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5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48" y="3664185"/>
            <a:ext cx="3707904" cy="2780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2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1884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Image 20">
            <a:extLst>
              <a:ext uri="{FF2B5EF4-FFF2-40B4-BE49-F238E27FC236}">
                <a16:creationId xmlns="" xmlns:a16="http://schemas.microsoft.com/office/drawing/2014/main" id="{96322940-8F79-49CF-8954-1CF0D19D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717631"/>
            <a:ext cx="12246132" cy="1167753"/>
          </a:xfrm>
          <a:prstGeom prst="rect">
            <a:avLst/>
          </a:prstGeom>
        </p:spPr>
      </p:pic>
      <p:pic>
        <p:nvPicPr>
          <p:cNvPr id="4" name="Image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5024" y="-269396"/>
            <a:ext cx="1855300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976010" y="198644"/>
            <a:ext cx="1982935" cy="651536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2000326" y="198644"/>
            <a:ext cx="7975684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800" b="1" dirty="0" smtClean="0">
                <a:solidFill>
                  <a:srgbClr val="173581"/>
                </a:solidFill>
              </a:rPr>
              <a:t>Partie 1: Le projet </a:t>
            </a:r>
            <a:r>
              <a:rPr lang="fr-FR" sz="4800" b="1" dirty="0" err="1" smtClean="0">
                <a:solidFill>
                  <a:srgbClr val="173581"/>
                </a:solidFill>
              </a:rPr>
              <a:t>SUMARiS</a:t>
            </a:r>
            <a:endParaRPr lang="fr-FR" sz="2800" dirty="0">
              <a:solidFill>
                <a:srgbClr val="173581"/>
              </a:solidFill>
            </a:endParaRPr>
          </a:p>
        </p:txBody>
      </p:sp>
      <p:sp>
        <p:nvSpPr>
          <p:cNvPr id="10" name="Espace réservé du contenu 12"/>
          <p:cNvSpPr>
            <a:spLocks/>
          </p:cNvSpPr>
          <p:nvPr/>
        </p:nvSpPr>
        <p:spPr bwMode="auto">
          <a:xfrm rot="21027572">
            <a:off x="570224" y="1745767"/>
            <a:ext cx="4042323" cy="2918748"/>
          </a:xfrm>
          <a:prstGeom prst="rect">
            <a:avLst/>
          </a:prstGeom>
          <a:ln w="57150">
            <a:solidFill>
              <a:srgbClr val="173581"/>
            </a:solidFill>
          </a:ln>
        </p:spPr>
        <p:txBody>
          <a:bodyPr wrap="square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fr-FR" sz="100" dirty="0" smtClean="0">
              <a:solidFill>
                <a:srgbClr val="173581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73581"/>
              </a:buClr>
              <a:buFont typeface="Calibri" panose="020F0502020204030204" pitchFamily="34" charset="0"/>
              <a:buChar char="»"/>
              <a:defRPr/>
            </a:pPr>
            <a:r>
              <a:rPr lang="fr-FR" sz="2300" dirty="0" smtClean="0"/>
              <a:t>Coordonné par le FROM Nord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73581"/>
              </a:buClr>
              <a:buFont typeface="Calibri" panose="020F0502020204030204" pitchFamily="34" charset="0"/>
              <a:buChar char="»"/>
              <a:defRPr/>
            </a:pPr>
            <a:r>
              <a:rPr lang="fr-FR" sz="2300" dirty="0" smtClean="0"/>
              <a:t>€2M </a:t>
            </a:r>
            <a:r>
              <a:rPr lang="fr-FR" sz="2300" dirty="0" err="1" smtClean="0"/>
              <a:t>Interreg</a:t>
            </a:r>
            <a:r>
              <a:rPr lang="fr-FR" sz="2300" dirty="0" smtClean="0"/>
              <a:t> 2 Mers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73581"/>
              </a:buClr>
              <a:buFont typeface="Calibri" panose="020F0502020204030204" pitchFamily="34" charset="0"/>
              <a:buChar char="»"/>
              <a:defRPr/>
            </a:pPr>
            <a:r>
              <a:rPr lang="fr-FR" sz="2300" dirty="0" smtClean="0"/>
              <a:t>De Juillet 2017 à Juin 2020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73581"/>
              </a:buClr>
              <a:buFont typeface="Calibri" panose="020F0502020204030204" pitchFamily="34" charset="0"/>
              <a:buChar char="»"/>
              <a:defRPr/>
            </a:pPr>
            <a:r>
              <a:rPr lang="fr-FR" sz="2300" dirty="0" smtClean="0"/>
              <a:t>Conduit en Angleterre, Belgique &amp; France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fr-FR" sz="100" dirty="0">
              <a:solidFill>
                <a:srgbClr val="173581"/>
              </a:solidFill>
            </a:endParaRPr>
          </a:p>
        </p:txBody>
      </p:sp>
      <p:sp>
        <p:nvSpPr>
          <p:cNvPr id="12" name="Espace réservé du contenu 12"/>
          <p:cNvSpPr>
            <a:spLocks/>
          </p:cNvSpPr>
          <p:nvPr/>
        </p:nvSpPr>
        <p:spPr bwMode="auto">
          <a:xfrm>
            <a:off x="4739041" y="1800316"/>
            <a:ext cx="7219904" cy="14773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fr-FR" sz="3200" b="1" dirty="0" smtClean="0">
                <a:solidFill>
                  <a:srgbClr val="00AEE5"/>
                </a:solidFill>
              </a:rPr>
              <a:t>L’objectif final sera de proposer une gestion durable et transfrontalière pour les stocks de raies.</a:t>
            </a:r>
            <a:endParaRPr lang="fr-FR" sz="3600" b="1" dirty="0">
              <a:solidFill>
                <a:srgbClr val="00AEE5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b="0" dirty="0" smtClean="0">
                <a:solidFill>
                  <a:schemeClr val="bg1"/>
                </a:solidFill>
              </a:rPr>
              <a:t>2</a:t>
            </a:r>
            <a:endParaRPr lang="fr-FR" b="0" dirty="0">
              <a:solidFill>
                <a:schemeClr val="bg1"/>
              </a:solidFill>
            </a:endParaRPr>
          </a:p>
        </p:txBody>
      </p:sp>
      <p:pic>
        <p:nvPicPr>
          <p:cNvPr id="13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6" cstate="print"/>
          <a:srcRect l="-7812" t="-11944" r="-9361" b="-12244"/>
          <a:stretch/>
        </p:blipFill>
        <p:spPr bwMode="auto">
          <a:xfrm>
            <a:off x="-38900" y="5715225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12"/>
          <p:cNvSpPr>
            <a:spLocks/>
          </p:cNvSpPr>
          <p:nvPr/>
        </p:nvSpPr>
        <p:spPr bwMode="auto">
          <a:xfrm>
            <a:off x="5219165" y="3736638"/>
            <a:ext cx="5833200" cy="9684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fr-FR" sz="1800" dirty="0" smtClean="0"/>
              <a:t>Organisations partenaires :</a:t>
            </a:r>
            <a:endParaRPr lang="fr-FR" sz="1800" dirty="0" smtClean="0"/>
          </a:p>
          <a:p>
            <a:pPr marL="0" indent="0" algn="ctr">
              <a:buNone/>
              <a:defRPr/>
            </a:pPr>
            <a:r>
              <a:rPr lang="fr-FR" sz="1800" i="1" dirty="0" smtClean="0"/>
              <a:t>Organisations </a:t>
            </a:r>
            <a:r>
              <a:rPr lang="fr-FR" sz="1800" i="1" dirty="0" smtClean="0"/>
              <a:t>de producteurs,  Organisations de pêcheurs professionnels, Instituts scientifiques, Aquariums</a:t>
            </a:r>
            <a:endParaRPr lang="fr-FR" sz="1800" dirty="0"/>
          </a:p>
        </p:txBody>
      </p:sp>
      <p:pic>
        <p:nvPicPr>
          <p:cNvPr id="18" name="Image 17" descr="Résultat de recherche d'images pour &quot;rederscentrale&quot;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8" y="4928633"/>
            <a:ext cx="800152" cy="74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FROM NORD">
            <a:hlinkClick r:id="rId10" tooltip="&quot;FROM NORD&quot;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24" y="5032594"/>
            <a:ext cx="1329165" cy="4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Kent &amp; Essex IFCA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3" y="5119377"/>
            <a:ext cx="2226677" cy="49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http://wwz.ifremer.fr/var/storage/images/medias-ifremer/medias-institut/l-institut/logos/logo-ifremer/1172025-2-fre-FR/Logo-Ifremer_content_embed_medium.jpg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82" y="4972705"/>
            <a:ext cx="1650154" cy="59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cid:image001.jpg@01D03AEA.79ABE0D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17" y="5111910"/>
            <a:ext cx="1567677" cy="53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Logo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6" y="5687092"/>
            <a:ext cx="749260" cy="5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85" y="5670498"/>
            <a:ext cx="1367784" cy="462327"/>
          </a:xfrm>
          <a:prstGeom prst="rect">
            <a:avLst/>
          </a:prstGeom>
        </p:spPr>
      </p:pic>
      <p:pic>
        <p:nvPicPr>
          <p:cNvPr id="25" name="Image 24" descr="POLEAQUIMER"/>
          <p:cNvPicPr>
            <a:picLocks noChangeAspect="1"/>
          </p:cNvPicPr>
          <p:nvPr/>
        </p:nvPicPr>
        <p:blipFill rotWithShape="1"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50962" b="13265"/>
          <a:stretch/>
        </p:blipFill>
        <p:spPr bwMode="auto">
          <a:xfrm>
            <a:off x="9524989" y="5771477"/>
            <a:ext cx="1153866" cy="400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07" y="5658433"/>
            <a:ext cx="1847679" cy="5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0" y="369495"/>
            <a:ext cx="12288688" cy="86875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87488" y="3327004"/>
            <a:ext cx="9289032" cy="110217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- </a:t>
            </a:r>
            <a:r>
              <a:rPr lang="fr-FR" sz="2400" dirty="0">
                <a:solidFill>
                  <a:schemeClr val="bg1"/>
                </a:solidFill>
              </a:rPr>
              <a:t>Tenez les grandes raies par deux en les attrapant  par leurs nageoires pectorales.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20</a:t>
            </a:fld>
            <a:endParaRPr lang="nl-BE" sz="1400"/>
          </a:p>
        </p:txBody>
      </p:sp>
      <p:sp>
        <p:nvSpPr>
          <p:cNvPr id="21" name="ZoneTexte 20"/>
          <p:cNvSpPr txBox="1"/>
          <p:nvPr/>
        </p:nvSpPr>
        <p:spPr>
          <a:xfrm>
            <a:off x="1487488" y="4598992"/>
            <a:ext cx="9289032" cy="732848"/>
          </a:xfrm>
          <a:prstGeom prst="rect">
            <a:avLst/>
          </a:prstGeom>
          <a:solidFill>
            <a:srgbClr val="173581"/>
          </a:solidFill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Ne tenez jamais les raies par la queue ou les branchies.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/>
          <p:cNvSpPr/>
          <p:nvPr/>
        </p:nvSpPr>
        <p:spPr>
          <a:xfrm>
            <a:off x="-5635" y="1222690"/>
            <a:ext cx="12228558" cy="5635310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1062" y="369495"/>
            <a:ext cx="84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400" b="1" dirty="0">
                <a:solidFill>
                  <a:srgbClr val="FFD700"/>
                </a:solidFill>
              </a:rPr>
              <a:t>Quelle </a:t>
            </a:r>
            <a:r>
              <a:rPr lang="fr-FR" sz="4400" b="1" dirty="0" smtClean="0">
                <a:solidFill>
                  <a:srgbClr val="FFD700"/>
                </a:solidFill>
              </a:rPr>
              <a:t>expression n'est </a:t>
            </a:r>
            <a:r>
              <a:rPr lang="fr-FR" sz="4400" b="1" dirty="0">
                <a:solidFill>
                  <a:srgbClr val="FFD700"/>
                </a:solidFill>
              </a:rPr>
              <a:t>pas </a:t>
            </a:r>
            <a:r>
              <a:rPr lang="fr-FR" sz="4400" b="1" dirty="0" smtClean="0">
                <a:solidFill>
                  <a:srgbClr val="FFD700"/>
                </a:solidFill>
              </a:rPr>
              <a:t>vrai ?</a:t>
            </a:r>
            <a:endParaRPr lang="fr-FR" sz="4400" b="1" dirty="0">
              <a:solidFill>
                <a:srgbClr val="FFD7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5640" y="2852936"/>
            <a:ext cx="6624736" cy="35645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5" name="Groupe 24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6</a:t>
              </a: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487488" y="2276872"/>
            <a:ext cx="928903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- </a:t>
            </a:r>
            <a:r>
              <a:rPr lang="fr-FR" sz="2400" dirty="0" smtClean="0">
                <a:solidFill>
                  <a:schemeClr val="bg1"/>
                </a:solidFill>
              </a:rPr>
              <a:t>Posez </a:t>
            </a:r>
            <a:r>
              <a:rPr lang="fr-FR" sz="2400" dirty="0">
                <a:solidFill>
                  <a:schemeClr val="bg1"/>
                </a:solidFill>
              </a:rPr>
              <a:t>toujours la raie sur son </a:t>
            </a:r>
            <a:r>
              <a:rPr lang="fr-FR" sz="2400" dirty="0" smtClean="0">
                <a:solidFill>
                  <a:schemeClr val="bg1"/>
                </a:solidFill>
              </a:rPr>
              <a:t>dos.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570">
            <a:off x="4316524" y="3049341"/>
            <a:ext cx="3443627" cy="383215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 rot="16200000">
            <a:off x="7744581" y="4605551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© Copyright : </a:t>
            </a:r>
            <a:r>
              <a:rPr lang="fr-FR" sz="800" dirty="0" smtClean="0"/>
              <a:t>NAUSICAA</a:t>
            </a:r>
            <a:endParaRPr lang="fr-FR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3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286 -0.0585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9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22" grpId="0" animBg="1"/>
      <p:bldP spid="24" grpId="0" animBg="1"/>
      <p:bldP spid="29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9">
            <a:extLst>
              <a:ext uri="{FF2B5EF4-FFF2-40B4-BE49-F238E27FC236}">
                <a16:creationId xmlns="" xmlns:a16="http://schemas.microsoft.com/office/drawing/2014/main" id="{EECB8CA5-7E4B-4811-82C9-072D67516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6020"/>
          <a:stretch/>
        </p:blipFill>
        <p:spPr>
          <a:xfrm>
            <a:off x="6407707" y="1772816"/>
            <a:ext cx="5304917" cy="39668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11424" y="2276872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douce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1424" y="3327004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lisse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8" y="450406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21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/>
          <p:cNvSpPr/>
          <p:nvPr/>
        </p:nvSpPr>
        <p:spPr>
          <a:xfrm>
            <a:off x="-39982" y="1639505"/>
            <a:ext cx="12231982" cy="5389802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9050" y="214926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>
                <a:solidFill>
                  <a:srgbClr val="FFD700"/>
                </a:solidFill>
              </a:rPr>
              <a:t>Quelle espèce de raie reconnaissez-vous sur cette image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4420" y="2627352"/>
            <a:ext cx="6624736" cy="40476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5" name="Groupe 24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7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911424" y="4319649"/>
            <a:ext cx="511256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mêlée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18" name="Afbeelding 9">
            <a:extLst>
              <a:ext uri="{FF2B5EF4-FFF2-40B4-BE49-F238E27FC236}">
                <a16:creationId xmlns="" xmlns:a16="http://schemas.microsoft.com/office/drawing/2014/main" id="{EECB8CA5-7E4B-4811-82C9-072D67516D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6020"/>
          <a:stretch/>
        </p:blipFill>
        <p:spPr>
          <a:xfrm>
            <a:off x="3681236" y="2934224"/>
            <a:ext cx="4685512" cy="3503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8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0977 -0.3712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185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7" grpId="1" animBg="1"/>
      <p:bldP spid="22" grpId="0" animBg="1"/>
      <p:bldP spid="2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30493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22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ZoneTexte 18"/>
          <p:cNvSpPr txBox="1"/>
          <p:nvPr/>
        </p:nvSpPr>
        <p:spPr>
          <a:xfrm>
            <a:off x="1487488" y="4319649"/>
            <a:ext cx="928903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Éviter </a:t>
            </a:r>
            <a:r>
              <a:rPr lang="fr-FR" sz="2400" dirty="0">
                <a:solidFill>
                  <a:schemeClr val="bg1"/>
                </a:solidFill>
              </a:rPr>
              <a:t>les activités de pêche pendant la nuit.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7488" y="2276872"/>
            <a:ext cx="928903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- </a:t>
            </a:r>
            <a:r>
              <a:rPr lang="fr-FR" sz="2400" dirty="0">
                <a:solidFill>
                  <a:schemeClr val="bg1"/>
                </a:solidFill>
              </a:rPr>
              <a:t>Des durées de chalutage plus </a:t>
            </a:r>
            <a:r>
              <a:rPr lang="fr-FR" sz="2400" dirty="0" smtClean="0">
                <a:solidFill>
                  <a:schemeClr val="bg1"/>
                </a:solidFill>
              </a:rPr>
              <a:t>longues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7114" y="1387508"/>
            <a:ext cx="12348501" cy="5569884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2140" y="155391"/>
            <a:ext cx="84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smtClean="0">
                <a:solidFill>
                  <a:srgbClr val="FFD700"/>
                </a:solidFill>
              </a:rPr>
              <a:t>Quelles améliorations </a:t>
            </a:r>
            <a:r>
              <a:rPr lang="fr-FR" sz="4000" b="1" dirty="0" smtClean="0">
                <a:solidFill>
                  <a:srgbClr val="FFD700"/>
                </a:solidFill>
              </a:rPr>
              <a:t>peuvent </a:t>
            </a:r>
            <a:r>
              <a:rPr lang="fr-FR" sz="4000" b="1" dirty="0">
                <a:solidFill>
                  <a:srgbClr val="FFD700"/>
                </a:solidFill>
              </a:rPr>
              <a:t>être </a:t>
            </a:r>
            <a:r>
              <a:rPr lang="fr-FR" sz="4000" b="1" dirty="0" smtClean="0">
                <a:solidFill>
                  <a:srgbClr val="FFD700"/>
                </a:solidFill>
              </a:rPr>
              <a:t>envisagées pour augmenter la </a:t>
            </a:r>
            <a:r>
              <a:rPr lang="fr-FR" sz="4000" b="1" dirty="0">
                <a:solidFill>
                  <a:srgbClr val="FFD700"/>
                </a:solidFill>
              </a:rPr>
              <a:t>survie des raies</a:t>
            </a:r>
            <a:r>
              <a:rPr lang="fr-FR" sz="4000" b="1" dirty="0" smtClean="0">
                <a:solidFill>
                  <a:srgbClr val="FFD700"/>
                </a:solidFill>
              </a:rPr>
              <a:t>?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1624" y="2853638"/>
            <a:ext cx="6624736" cy="37078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3" name="Groupe 22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8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487488" y="3327004"/>
            <a:ext cx="928903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fr-FR" sz="2400" dirty="0" smtClean="0">
                <a:solidFill>
                  <a:schemeClr val="bg1"/>
                </a:solidFill>
              </a:rPr>
              <a:t>Un débit </a:t>
            </a:r>
            <a:r>
              <a:rPr lang="fr-FR" sz="2400" dirty="0">
                <a:solidFill>
                  <a:schemeClr val="bg1"/>
                </a:solidFill>
              </a:rPr>
              <a:t>d'eau pendant le processus de triage.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 rot="16200000">
            <a:off x="7580862" y="4874608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© Copyright : </a:t>
            </a:r>
            <a:r>
              <a:rPr lang="fr-FR" sz="800" dirty="0" smtClean="0"/>
              <a:t>NAUSICAA</a:t>
            </a:r>
            <a:endParaRPr lang="fr-FR" sz="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95" y="2974655"/>
            <a:ext cx="5922082" cy="3430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0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6297 L 0.003 -0.1868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 animBg="1"/>
      <p:bldP spid="20" grpId="0" animBg="1"/>
      <p:bldP spid="22" grpId="0" animBg="1"/>
      <p:bldP spid="27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30493"/>
            <a:ext cx="12288688" cy="8687556"/>
          </a:xfrm>
          <a:prstGeom prst="rect">
            <a:avLst/>
          </a:prstGeom>
        </p:spPr>
      </p:pic>
      <p:pic>
        <p:nvPicPr>
          <p:cNvPr id="15" name="Afbeelding 10">
            <a:extLst>
              <a:ext uri="{FF2B5EF4-FFF2-40B4-BE49-F238E27FC236}">
                <a16:creationId xmlns="" xmlns:a16="http://schemas.microsoft.com/office/drawing/2014/main" id="{C9964758-616F-4C32-89F7-695EEE967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89" y="2048330"/>
            <a:ext cx="4783421" cy="324839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23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200" b="1" i="0" baseline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7584270F-E9D8-432C-9DD1-0167F42F3C1B}" type="slidenum">
              <a:rPr lang="nl-BE" sz="1400" smtClean="0">
                <a:latin typeface="+mn-lt"/>
              </a:rPr>
              <a:pPr>
                <a:defRPr/>
              </a:pPr>
              <a:t>23</a:t>
            </a:fld>
            <a:endParaRPr lang="nl-BE" sz="140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87488" y="4319649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douce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487488" y="2276872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mêlée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0" y="1943181"/>
            <a:ext cx="12283103" cy="5137663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9050" y="167686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>
                <a:solidFill>
                  <a:srgbClr val="FFD700"/>
                </a:solidFill>
              </a:rPr>
              <a:t>Quelle espèce de raie reconnaissez-vous sur cette </a:t>
            </a:r>
            <a:r>
              <a:rPr lang="fr-FR" sz="4000" b="1" dirty="0" smtClean="0">
                <a:solidFill>
                  <a:srgbClr val="FFD700"/>
                </a:solidFill>
              </a:rPr>
              <a:t>image?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1624" y="2780928"/>
            <a:ext cx="6624736" cy="378055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8" name="Groupe 27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394584" y="18864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D700"/>
                  </a:solidFill>
                  <a:latin typeface="+mj-lt"/>
                </a:rPr>
                <a:t>9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487488" y="3327004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fleurie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20" name="Afbeelding 10">
            <a:extLst>
              <a:ext uri="{FF2B5EF4-FFF2-40B4-BE49-F238E27FC236}">
                <a16:creationId xmlns="" xmlns:a16="http://schemas.microsoft.com/office/drawing/2014/main" id="{C9964758-616F-4C32-89F7-695EEE967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40" y="3150074"/>
            <a:ext cx="4783421" cy="3248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5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6297 L 0.20378 -0.2354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86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 animBg="1"/>
      <p:bldP spid="25" grpId="0" animBg="1"/>
      <p:bldP spid="27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 rot="16200000">
            <a:off x="10452340" y="4002237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© Copyright : Nausicaa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t="587" r="10477" b="-587"/>
          <a:stretch/>
        </p:blipFill>
        <p:spPr>
          <a:xfrm rot="5400000">
            <a:off x="7244132" y="1776815"/>
            <a:ext cx="3960439" cy="46725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87488" y="2276872"/>
            <a:ext cx="439248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- </a:t>
            </a: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smtClean="0">
                <a:solidFill>
                  <a:schemeClr val="bg1"/>
                </a:solidFill>
              </a:rPr>
              <a:t>jour.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430493"/>
            <a:ext cx="12288688" cy="86875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87488" y="3327004"/>
            <a:ext cx="439248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- </a:t>
            </a: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 smtClean="0">
                <a:solidFill>
                  <a:schemeClr val="bg1"/>
                </a:solidFill>
              </a:rPr>
              <a:t>semaine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24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tangle 20"/>
          <p:cNvSpPr/>
          <p:nvPr/>
        </p:nvSpPr>
        <p:spPr>
          <a:xfrm>
            <a:off x="-36558" y="1425302"/>
            <a:ext cx="12228558" cy="5690940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85808" y="101992"/>
            <a:ext cx="84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 smtClean="0">
                <a:solidFill>
                  <a:srgbClr val="FFD700"/>
                </a:solidFill>
              </a:rPr>
              <a:t>Combien de </a:t>
            </a:r>
            <a:r>
              <a:rPr lang="fr-FR" sz="4000" b="1" dirty="0">
                <a:solidFill>
                  <a:srgbClr val="FFD700"/>
                </a:solidFill>
              </a:rPr>
              <a:t>temps les raies sont-elles suivies en bassin pour évaluer le taux de survie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44676" y="2892554"/>
            <a:ext cx="6624736" cy="36480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4" name="Groupe 23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290808" y="240403"/>
              <a:ext cx="80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D700"/>
                  </a:solidFill>
                  <a:latin typeface="+mj-lt"/>
                </a:rPr>
                <a:t>10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487488" y="4319649"/>
            <a:ext cx="4392488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–</a:t>
            </a:r>
            <a:r>
              <a:rPr lang="en-US" sz="2400" dirty="0">
                <a:solidFill>
                  <a:schemeClr val="bg1"/>
                </a:solidFill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</a:rPr>
              <a:t>semaines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t="587" r="10477" b="-587"/>
          <a:stretch/>
        </p:blipFill>
        <p:spPr>
          <a:xfrm rot="5400000">
            <a:off x="4517080" y="2704703"/>
            <a:ext cx="3412788" cy="4026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8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782 -0.3247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6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3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0" y="394430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25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ZoneTexte 26"/>
          <p:cNvSpPr txBox="1"/>
          <p:nvPr/>
        </p:nvSpPr>
        <p:spPr>
          <a:xfrm>
            <a:off x="1487488" y="4319649"/>
            <a:ext cx="914501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Plus de 50 </a:t>
            </a:r>
            <a:r>
              <a:rPr lang="en-US" sz="2400" dirty="0" err="1" smtClean="0">
                <a:solidFill>
                  <a:schemeClr val="bg1"/>
                </a:solidFill>
              </a:rPr>
              <a:t>espèces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différentes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87488" y="2276872"/>
            <a:ext cx="914501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Deux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espèces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différentes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tangle 20"/>
          <p:cNvSpPr/>
          <p:nvPr/>
        </p:nvSpPr>
        <p:spPr>
          <a:xfrm>
            <a:off x="-53780" y="1927590"/>
            <a:ext cx="12288688" cy="4930410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8614" y="36495"/>
            <a:ext cx="84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>
                <a:solidFill>
                  <a:srgbClr val="FFD700"/>
                </a:solidFill>
              </a:rPr>
              <a:t>Combien d'espèces de raies différentes sont présentes en </a:t>
            </a:r>
            <a:r>
              <a:rPr lang="fr-FR" sz="4000" b="1" dirty="0" smtClean="0">
                <a:solidFill>
                  <a:srgbClr val="FFD700"/>
                </a:solidFill>
              </a:rPr>
              <a:t>Mer </a:t>
            </a:r>
            <a:r>
              <a:rPr lang="fr-FR" sz="4000" b="1" dirty="0">
                <a:solidFill>
                  <a:srgbClr val="FFD700"/>
                </a:solidFill>
              </a:rPr>
              <a:t>du Nord et en </a:t>
            </a:r>
            <a:r>
              <a:rPr lang="fr-FR" sz="4000" b="1" dirty="0" smtClean="0">
                <a:solidFill>
                  <a:srgbClr val="FFD700"/>
                </a:solidFill>
              </a:rPr>
              <a:t>Manche?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44676" y="3130160"/>
            <a:ext cx="6624736" cy="35826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4" name="Groupe 23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265949" y="188640"/>
              <a:ext cx="864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rgbClr val="FFD700"/>
                  </a:solidFill>
                  <a:latin typeface="+mj-lt"/>
                </a:rPr>
                <a:t>11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487488" y="3327004"/>
            <a:ext cx="9145016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smtClean="0">
                <a:solidFill>
                  <a:schemeClr val="bg1"/>
                </a:solidFill>
              </a:rPr>
              <a:t>Entre 10-20 </a:t>
            </a:r>
            <a:r>
              <a:rPr lang="en-US" sz="2400" dirty="0" err="1" smtClean="0">
                <a:solidFill>
                  <a:schemeClr val="bg1"/>
                </a:solidFill>
              </a:rPr>
              <a:t>espèces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différentes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19" name="Afbeelding 5">
            <a:extLst>
              <a:ext uri="{FF2B5EF4-FFF2-40B4-BE49-F238E27FC236}">
                <a16:creationId xmlns="" xmlns:a16="http://schemas.microsoft.com/office/drawing/2014/main" id="{521A4F97-B43D-4DBD-A869-9ABC9E86F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0827">
            <a:off x="2946483" y="3506550"/>
            <a:ext cx="1683844" cy="1315932"/>
          </a:xfrm>
          <a:prstGeom prst="rect">
            <a:avLst/>
          </a:prstGeom>
        </p:spPr>
      </p:pic>
      <p:pic>
        <p:nvPicPr>
          <p:cNvPr id="20" name="Afbeelding 9">
            <a:extLst>
              <a:ext uri="{FF2B5EF4-FFF2-40B4-BE49-F238E27FC236}">
                <a16:creationId xmlns="" xmlns:a16="http://schemas.microsoft.com/office/drawing/2014/main" id="{C26E8D28-F8A5-4909-B2EA-D7A9CF067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799">
            <a:off x="3430298" y="5023636"/>
            <a:ext cx="2136753" cy="1489313"/>
          </a:xfrm>
          <a:prstGeom prst="rect">
            <a:avLst/>
          </a:prstGeom>
        </p:spPr>
      </p:pic>
      <p:pic>
        <p:nvPicPr>
          <p:cNvPr id="28" name="Afbeelding 13">
            <a:extLst>
              <a:ext uri="{FF2B5EF4-FFF2-40B4-BE49-F238E27FC236}">
                <a16:creationId xmlns="" xmlns:a16="http://schemas.microsoft.com/office/drawing/2014/main" id="{B752F2BD-1E1E-49D1-B725-93F1296D61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597">
            <a:off x="5304211" y="4840018"/>
            <a:ext cx="1772828" cy="1477044"/>
          </a:xfrm>
          <a:prstGeom prst="rect">
            <a:avLst/>
          </a:prstGeom>
        </p:spPr>
      </p:pic>
      <p:pic>
        <p:nvPicPr>
          <p:cNvPr id="29" name="Afbeelding 15">
            <a:extLst>
              <a:ext uri="{FF2B5EF4-FFF2-40B4-BE49-F238E27FC236}">
                <a16:creationId xmlns="" xmlns:a16="http://schemas.microsoft.com/office/drawing/2014/main" id="{73885AA0-6787-4A25-AA36-0F3BC800A4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57" y="3250484"/>
            <a:ext cx="2113976" cy="1435589"/>
          </a:xfrm>
          <a:prstGeom prst="rect">
            <a:avLst/>
          </a:prstGeom>
        </p:spPr>
      </p:pic>
      <p:pic>
        <p:nvPicPr>
          <p:cNvPr id="30" name="Afbeelding 17">
            <a:extLst>
              <a:ext uri="{FF2B5EF4-FFF2-40B4-BE49-F238E27FC236}">
                <a16:creationId xmlns="" xmlns:a16="http://schemas.microsoft.com/office/drawing/2014/main" id="{8BB17E34-9EE9-4D8E-98C5-E6FBFCC312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7010437" y="3326531"/>
            <a:ext cx="2134000" cy="1508826"/>
          </a:xfrm>
          <a:prstGeom prst="rect">
            <a:avLst/>
          </a:prstGeom>
        </p:spPr>
      </p:pic>
      <p:pic>
        <p:nvPicPr>
          <p:cNvPr id="31" name="Afbeelding 20">
            <a:extLst>
              <a:ext uri="{FF2B5EF4-FFF2-40B4-BE49-F238E27FC236}">
                <a16:creationId xmlns="" xmlns:a16="http://schemas.microsoft.com/office/drawing/2014/main" id="{FA122974-BEC6-44B7-8410-78ABE0678D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79" y="4911877"/>
            <a:ext cx="1744374" cy="1642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222 -0.15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3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30493"/>
            <a:ext cx="12288688" cy="868755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z="1400" smtClean="0"/>
              <a:t>26</a:t>
            </a:fld>
            <a:endParaRPr lang="nl-BE" sz="1400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ZoneTexte 27"/>
          <p:cNvSpPr txBox="1"/>
          <p:nvPr/>
        </p:nvSpPr>
        <p:spPr>
          <a:xfrm>
            <a:off x="1487488" y="2276872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A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mêlée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Afbeelding 10">
            <a:extLst>
              <a:ext uri="{FF2B5EF4-FFF2-40B4-BE49-F238E27FC236}">
                <a16:creationId xmlns="" xmlns:a16="http://schemas.microsoft.com/office/drawing/2014/main" id="{C9964758-616F-4C32-89F7-695EEE967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89" y="2048330"/>
            <a:ext cx="4783421" cy="3248393"/>
          </a:xfrm>
          <a:prstGeom prst="rect">
            <a:avLst/>
          </a:prstGeom>
        </p:spPr>
      </p:pic>
      <p:sp>
        <p:nvSpPr>
          <p:cNvPr id="17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200" b="1" i="0" baseline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7584270F-E9D8-432C-9DD1-0167F42F3C1B}" type="slidenum">
              <a:rPr lang="nl-BE" sz="1400" smtClean="0">
                <a:latin typeface="+mn-lt"/>
              </a:rPr>
              <a:pPr>
                <a:defRPr/>
              </a:pPr>
              <a:t>26</a:t>
            </a:fld>
            <a:endParaRPr lang="nl-BE" sz="140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87488" y="4319649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C </a:t>
            </a:r>
            <a:r>
              <a:rPr lang="en-US" sz="2400" dirty="0" smtClean="0">
                <a:solidFill>
                  <a:srgbClr val="FFD700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douce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 19"/>
          <p:cNvSpPr/>
          <p:nvPr/>
        </p:nvSpPr>
        <p:spPr>
          <a:xfrm>
            <a:off x="-90288" y="958756"/>
            <a:ext cx="12391675" cy="6070644"/>
          </a:xfrm>
          <a:prstGeom prst="rect">
            <a:avLst/>
          </a:prstGeom>
          <a:solidFill>
            <a:srgbClr val="173581"/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3191" y="186791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731000" algn="l"/>
              </a:tabLst>
            </a:pPr>
            <a:r>
              <a:rPr lang="fr-FR" sz="4000" b="1" dirty="0" smtClean="0">
                <a:solidFill>
                  <a:srgbClr val="FFD700"/>
                </a:solidFill>
              </a:rPr>
              <a:t>Quelle espèce de raie reconnaissez-vous sur cette image ? </a:t>
            </a:r>
            <a:endParaRPr lang="fr-FR" sz="4000" b="1" dirty="0">
              <a:solidFill>
                <a:srgbClr val="FFD7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1624" y="2513812"/>
            <a:ext cx="6624736" cy="40476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23" name="Groupe 22"/>
          <p:cNvGrpSpPr/>
          <p:nvPr/>
        </p:nvGrpSpPr>
        <p:grpSpPr>
          <a:xfrm>
            <a:off x="-424108" y="-198822"/>
            <a:ext cx="1758064" cy="1186505"/>
            <a:chOff x="-421511" y="-196973"/>
            <a:chExt cx="1758064" cy="118650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35">
              <a:off x="-421511" y="-196973"/>
              <a:ext cx="1758064" cy="118650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93941" y="188640"/>
              <a:ext cx="938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rgbClr val="FFD700"/>
                  </a:solidFill>
                  <a:latin typeface="+mj-lt"/>
                </a:rPr>
                <a:t>12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487488" y="3327004"/>
            <a:ext cx="4248472" cy="7328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0" tIns="180000" rIns="216000" bIns="180000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D700"/>
                </a:solidFill>
              </a:rPr>
              <a:t>B </a:t>
            </a:r>
            <a:r>
              <a:rPr lang="en-US" sz="2400" dirty="0" smtClean="0">
                <a:solidFill>
                  <a:srgbClr val="FFD700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Raie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fleurie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3" y="-213500"/>
            <a:ext cx="1884136" cy="1332000"/>
          </a:xfrm>
          <a:prstGeom prst="rect">
            <a:avLst/>
          </a:prstGeom>
        </p:spPr>
      </p:pic>
      <p:pic>
        <p:nvPicPr>
          <p:cNvPr id="30" name="Afbeelding 10">
            <a:extLst>
              <a:ext uri="{FF2B5EF4-FFF2-40B4-BE49-F238E27FC236}">
                <a16:creationId xmlns="" xmlns:a16="http://schemas.microsoft.com/office/drawing/2014/main" id="{C9964758-616F-4C32-89F7-695EEE967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78" y="2923656"/>
            <a:ext cx="4783421" cy="3248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8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6297 L 0.21381 -0.2354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863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 animBg="1"/>
      <p:bldP spid="20" grpId="0" animBg="1"/>
      <p:bldP spid="22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0">
            <a:extLst>
              <a:ext uri="{FF2B5EF4-FFF2-40B4-BE49-F238E27FC236}">
                <a16:creationId xmlns="" xmlns:a16="http://schemas.microsoft.com/office/drawing/2014/main" id="{F740D3D0-E581-460B-8497-339D6C9A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4680" y="5690247"/>
            <a:ext cx="12246132" cy="1167753"/>
          </a:xfrm>
          <a:prstGeom prst="rect">
            <a:avLst/>
          </a:prstGeom>
        </p:spPr>
      </p:pic>
      <p:sp>
        <p:nvSpPr>
          <p:cNvPr id="2" name="TPQuestion" title="Vraag Tekst">
            <a:extLst>
              <a:ext uri="{FF2B5EF4-FFF2-40B4-BE49-F238E27FC236}">
                <a16:creationId xmlns="" xmlns:a16="http://schemas.microsoft.com/office/drawing/2014/main" id="{0B4DFCCE-81FD-4511-A338-1B5BD932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39" y="2201112"/>
            <a:ext cx="7840094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6600" b="1" dirty="0" smtClean="0">
                <a:solidFill>
                  <a:srgbClr val="173581"/>
                </a:solidFill>
                <a:latin typeface="+mn-lt"/>
              </a:rPr>
              <a:t>Merci pour votre attention</a:t>
            </a:r>
            <a:endParaRPr lang="nl-BE" sz="6600" b="1" dirty="0">
              <a:solidFill>
                <a:srgbClr val="173581"/>
              </a:solidFill>
              <a:latin typeface="+mn-lt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71A6A1-ACA5-436C-88E1-7B5BA49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nl-BE" smtClean="0"/>
              <a:t>27</a:t>
            </a:fld>
            <a:endParaRPr lang="nl-BE"/>
          </a:p>
        </p:txBody>
      </p:sp>
      <p:sp>
        <p:nvSpPr>
          <p:cNvPr id="7" name="TPPolling" title="Polling vorm">
            <a:extLst>
              <a:ext uri="{FF2B5EF4-FFF2-40B4-BE49-F238E27FC236}">
                <a16:creationId xmlns="" xmlns:a16="http://schemas.microsoft.com/office/drawing/2014/main" id="{83BA880A-0541-4B91-B478-E4863AFBF54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13" name="Image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pic>
        <p:nvPicPr>
          <p:cNvPr id="14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6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Image 20">
            <a:extLst>
              <a:ext uri="{FF2B5EF4-FFF2-40B4-BE49-F238E27FC236}">
                <a16:creationId xmlns="" xmlns:a16="http://schemas.microsoft.com/office/drawing/2014/main" id="{96322940-8F79-49CF-8954-1CF0D19D8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717631"/>
            <a:ext cx="12246132" cy="1167753"/>
          </a:xfrm>
          <a:prstGeom prst="rect">
            <a:avLst/>
          </a:prstGeom>
        </p:spPr>
      </p:pic>
      <p:pic>
        <p:nvPicPr>
          <p:cNvPr id="4" name="Image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5024" y="-269396"/>
            <a:ext cx="1855300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976010" y="198644"/>
            <a:ext cx="1982935" cy="651536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2000326" y="198644"/>
            <a:ext cx="7975684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4800" b="1" dirty="0">
                <a:solidFill>
                  <a:srgbClr val="173581"/>
                </a:solidFill>
              </a:rPr>
              <a:t>Part 1: The SUMARiS project</a:t>
            </a:r>
            <a:endParaRPr sz="2800" dirty="0">
              <a:solidFill>
                <a:srgbClr val="17358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z="1400" smtClean="0">
                <a:solidFill>
                  <a:schemeClr val="bg1"/>
                </a:solidFill>
                <a:latin typeface="Montserrat Black" panose="00000A00000000000000" pitchFamily="50" charset="0"/>
              </a:rPr>
              <a:t>3</a:t>
            </a:fld>
            <a:endParaRPr lang="fr-FR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7" cstate="print"/>
          <a:srcRect l="-7812" t="-11944" r="-9361" b="-12244"/>
          <a:stretch/>
        </p:blipFill>
        <p:spPr bwMode="auto">
          <a:xfrm>
            <a:off x="-38900" y="5715225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Image 17" descr="Résultat de recherche d'images pour &quot;rederscentrale&quot;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8" y="4928633"/>
            <a:ext cx="800152" cy="74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FROM NORD">
            <a:hlinkClick r:id="rId11" tooltip="&quot;FROM NORD&quot;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24" y="5032594"/>
            <a:ext cx="1329165" cy="4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Kent &amp; Essex IFCA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3" y="5119377"/>
            <a:ext cx="2226677" cy="49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http://wwz.ifremer.fr/var/storage/images/medias-ifremer/medias-institut/l-institut/logos/logo-ifremer/1172025-2-fre-FR/Logo-Ifremer_content_embed_medium.jpg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82" y="4972705"/>
            <a:ext cx="1650154" cy="59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cid:image001.jpg@01D03AEA.79ABE0D0"/>
          <p:cNvPicPr>
            <a:picLocks noChangeAspect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17" y="5111910"/>
            <a:ext cx="1567677" cy="53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Logo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6" y="5687092"/>
            <a:ext cx="749260" cy="5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85" y="5670498"/>
            <a:ext cx="1367784" cy="462327"/>
          </a:xfrm>
          <a:prstGeom prst="rect">
            <a:avLst/>
          </a:prstGeom>
        </p:spPr>
      </p:pic>
      <p:pic>
        <p:nvPicPr>
          <p:cNvPr id="25" name="Image 24" descr="POLEAQUIMER"/>
          <p:cNvPicPr>
            <a:picLocks noChangeAspect="1"/>
          </p:cNvPicPr>
          <p:nvPr/>
        </p:nvPicPr>
        <p:blipFill rotWithShape="1"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50962" b="13265"/>
          <a:stretch/>
        </p:blipFill>
        <p:spPr bwMode="auto">
          <a:xfrm>
            <a:off x="9524989" y="5771477"/>
            <a:ext cx="1153866" cy="400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07" y="5658433"/>
            <a:ext cx="1847679" cy="513900"/>
          </a:xfrm>
          <a:prstGeom prst="rect">
            <a:avLst/>
          </a:prstGeom>
        </p:spPr>
      </p:pic>
      <p:pic>
        <p:nvPicPr>
          <p:cNvPr id="2" name="rAjj4Gk53II"/>
          <p:cNvPicPr>
            <a:picLocks noRot="1" noChangeAspect="1"/>
          </p:cNvPicPr>
          <p:nvPr>
            <a:videoFile r:link="rId1"/>
          </p:nvPr>
        </p:nvPicPr>
        <p:blipFill>
          <a:blip r:embed="rId24"/>
          <a:stretch>
            <a:fillRect/>
          </a:stretch>
        </p:blipFill>
        <p:spPr>
          <a:xfrm>
            <a:off x="0" y="-3065"/>
            <a:ext cx="12246132" cy="6888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20">
            <a:extLst>
              <a:ext uri="{FF2B5EF4-FFF2-40B4-BE49-F238E27FC236}">
                <a16:creationId xmlns="" xmlns:a16="http://schemas.microsoft.com/office/drawing/2014/main" id="{77A45AF0-2E9E-48FC-AE8D-7243530D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718" y="5767135"/>
            <a:ext cx="12246132" cy="1167753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="" xmlns:a16="http://schemas.microsoft.com/office/drawing/2014/main" id="{62C8DBF1-95AD-45ED-8DAE-B8A30FF44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4"/>
          <a:stretch/>
        </p:blipFill>
        <p:spPr>
          <a:xfrm>
            <a:off x="14718" y="3992"/>
            <a:ext cx="6534295" cy="693089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-133974" y="73077"/>
            <a:ext cx="6627347" cy="7893496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TextBox 13">
            <a:extLst>
              <a:ext uri="{FF2B5EF4-FFF2-40B4-BE49-F238E27FC236}">
                <a16:creationId xmlns="" xmlns:a16="http://schemas.microsoft.com/office/drawing/2014/main" id="{60193FA1-4D46-4A20-B754-B717D9B4A78E}"/>
              </a:ext>
            </a:extLst>
          </p:cNvPr>
          <p:cNvSpPr txBox="1"/>
          <p:nvPr/>
        </p:nvSpPr>
        <p:spPr>
          <a:xfrm>
            <a:off x="1589495" y="1948613"/>
            <a:ext cx="477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6600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bateaux de pêche</a:t>
            </a:r>
            <a:endParaRPr lang="fr-FR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rowallia New" panose="020B0604020202020204" pitchFamily="34" charset="-34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="" xmlns:a16="http://schemas.microsoft.com/office/drawing/2014/main" id="{E573B01F-602E-40BD-8C7F-96F9B75B2D55}"/>
              </a:ext>
            </a:extLst>
          </p:cNvPr>
          <p:cNvSpPr txBox="1"/>
          <p:nvPr/>
        </p:nvSpPr>
        <p:spPr>
          <a:xfrm>
            <a:off x="1738103" y="2577678"/>
            <a:ext cx="472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100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 stocks de poissons</a:t>
            </a:r>
            <a:endParaRPr lang="fr-FR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rowallia New" panose="020B0604020202020204" pitchFamily="34" charset="-34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="" xmlns:a16="http://schemas.microsoft.com/office/drawing/2014/main" id="{0C2F5F4E-AE59-48C0-B2E8-F360AC346C1F}"/>
              </a:ext>
            </a:extLst>
          </p:cNvPr>
          <p:cNvSpPr txBox="1"/>
          <p:nvPr/>
        </p:nvSpPr>
        <p:spPr>
          <a:xfrm>
            <a:off x="3284617" y="3225750"/>
            <a:ext cx="360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9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rowallia New" panose="020B0604020202020204" pitchFamily="34" charset="-34"/>
              </a:rPr>
              <a:t>pays</a:t>
            </a:r>
            <a:endParaRPr lang="fr-FR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rowallia New" panose="020B0604020202020204" pitchFamily="34" charset="-34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="" xmlns:a16="http://schemas.microsoft.com/office/drawing/2014/main" id="{9C6879C7-D476-4244-A140-75E07EB49338}"/>
              </a:ext>
            </a:extLst>
          </p:cNvPr>
          <p:cNvSpPr txBox="1"/>
          <p:nvPr/>
        </p:nvSpPr>
        <p:spPr>
          <a:xfrm>
            <a:off x="302912" y="224430"/>
            <a:ext cx="2607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164194"/>
                </a:solidFill>
              </a:rPr>
              <a:t>La pêche dans l’</a:t>
            </a:r>
            <a:r>
              <a:rPr lang="fr-FR" sz="2800" b="1" dirty="0" err="1" smtClean="0">
                <a:solidFill>
                  <a:srgbClr val="164194"/>
                </a:solidFill>
              </a:rPr>
              <a:t>éco-région</a:t>
            </a:r>
            <a:r>
              <a:rPr lang="fr-FR" sz="2800" b="1" dirty="0" smtClean="0">
                <a:solidFill>
                  <a:srgbClr val="164194"/>
                </a:solidFill>
              </a:rPr>
              <a:t> Manche</a:t>
            </a:r>
            <a:endParaRPr lang="fr-FR" sz="2800" b="1" dirty="0">
              <a:solidFill>
                <a:srgbClr val="164194"/>
              </a:solidFill>
            </a:endParaRPr>
          </a:p>
        </p:txBody>
      </p:sp>
      <p:pic>
        <p:nvPicPr>
          <p:cNvPr id="24" name="Picture 2" descr="Afbeeldingsresultaat voor beam trawl sum wing">
            <a:extLst>
              <a:ext uri="{FF2B5EF4-FFF2-40B4-BE49-F238E27FC236}">
                <a16:creationId xmlns="" xmlns:a16="http://schemas.microsoft.com/office/drawing/2014/main" id="{9965C561-E1F9-4619-B8EE-CBFD5FE1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35025" y="550051"/>
            <a:ext cx="2857500" cy="13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beeldingsresultaat voor otter trawl">
            <a:extLst>
              <a:ext uri="{FF2B5EF4-FFF2-40B4-BE49-F238E27FC236}">
                <a16:creationId xmlns="" xmlns:a16="http://schemas.microsoft.com/office/drawing/2014/main" id="{723F1717-3646-45C3-9623-802D113B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59" y="1858001"/>
            <a:ext cx="2565719" cy="7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8C7876D-31A5-4EBD-AD39-90D769B01E42}"/>
              </a:ext>
            </a:extLst>
          </p:cNvPr>
          <p:cNvSpPr txBox="1"/>
          <p:nvPr/>
        </p:nvSpPr>
        <p:spPr>
          <a:xfrm>
            <a:off x="9088339" y="730814"/>
            <a:ext cx="291108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4400" b="1" dirty="0" smtClean="0">
                <a:solidFill>
                  <a:srgbClr val="164194"/>
                </a:solidFill>
                <a:cs typeface="Browallia New" panose="020B0604020202020204" pitchFamily="34" charset="-34"/>
              </a:rPr>
              <a:t>60</a:t>
            </a:r>
            <a:r>
              <a:rPr lang="fr-FR" sz="44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%</a:t>
            </a:r>
            <a:r>
              <a:rPr lang="fr-FR" sz="11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 </a:t>
            </a:r>
            <a:r>
              <a:rPr lang="fr-FR" sz="44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-</a:t>
            </a:r>
            <a:r>
              <a:rPr lang="fr-FR" sz="11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 </a:t>
            </a:r>
            <a:r>
              <a:rPr lang="fr-FR" sz="44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90% </a:t>
            </a:r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des raies débarquées sont des prises accessoires d’engins de chalutage</a:t>
            </a:r>
          </a:p>
          <a:p>
            <a:pPr algn="just"/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(TBB/OTB/PTB)</a:t>
            </a:r>
            <a:endParaRPr lang="fr-FR" sz="2200" dirty="0">
              <a:solidFill>
                <a:srgbClr val="173581"/>
              </a:solidFill>
              <a:cs typeface="Browallia New" panose="020B0604020202020204" pitchFamily="34" charset="-34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7ED9C8-6A1D-4C29-AD58-091E49AA7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42"/>
          <a:stretch/>
        </p:blipFill>
        <p:spPr>
          <a:xfrm>
            <a:off x="6456040" y="4365104"/>
            <a:ext cx="1484759" cy="21050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84D7D28-7DB0-45B7-A3EE-169CF4136097}"/>
              </a:ext>
            </a:extLst>
          </p:cNvPr>
          <p:cNvSpPr txBox="1"/>
          <p:nvPr/>
        </p:nvSpPr>
        <p:spPr>
          <a:xfrm>
            <a:off x="7971586" y="4462661"/>
            <a:ext cx="40290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173581"/>
                </a:solidFill>
                <a:cs typeface="Calibri" panose="020F0502020204030204" pitchFamily="34" charset="0"/>
              </a:rPr>
              <a:t>≈ </a:t>
            </a:r>
            <a:r>
              <a:rPr lang="fr-FR" sz="48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3 400 000€</a:t>
            </a:r>
          </a:p>
          <a:p>
            <a:pPr algn="just"/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Une estimation de la valeur de la pêche de raies dans l’</a:t>
            </a:r>
            <a:r>
              <a:rPr lang="fr-FR" sz="2200" b="1" dirty="0" err="1" smtClean="0">
                <a:solidFill>
                  <a:srgbClr val="173581"/>
                </a:solidFill>
                <a:cs typeface="Browallia New" panose="020B0604020202020204" pitchFamily="34" charset="-34"/>
              </a:rPr>
              <a:t>éco-région</a:t>
            </a:r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 Manche en 2018</a:t>
            </a:r>
            <a:endParaRPr lang="fr-FR" sz="2200" b="1" dirty="0">
              <a:solidFill>
                <a:srgbClr val="173581"/>
              </a:solidFill>
              <a:cs typeface="Browallia New" panose="020B0604020202020204" pitchFamily="34" charset="-34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="" xmlns:a16="http://schemas.microsoft.com/office/drawing/2014/main" id="{B4DFC7A7-3CC9-4F09-9A5F-91C4BD5C05A1}"/>
              </a:ext>
            </a:extLst>
          </p:cNvPr>
          <p:cNvSpPr txBox="1"/>
          <p:nvPr/>
        </p:nvSpPr>
        <p:spPr>
          <a:xfrm>
            <a:off x="1572848" y="4077181"/>
            <a:ext cx="127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22D1FA-898F-437F-B046-4D6271480E3D}"/>
              </a:ext>
            </a:extLst>
          </p:cNvPr>
          <p:cNvSpPr/>
          <p:nvPr/>
        </p:nvSpPr>
        <p:spPr>
          <a:xfrm>
            <a:off x="719860" y="4294708"/>
            <a:ext cx="371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effectLst/>
              </a:rPr>
              <a:t>UK:  3,078 bateaux - 221 </a:t>
            </a:r>
            <a:r>
              <a:rPr lang="fr-FR" b="1" i="1" dirty="0" smtClean="0"/>
              <a:t>à</a:t>
            </a:r>
            <a:r>
              <a:rPr lang="fr-FR" b="1" i="1" dirty="0" smtClean="0">
                <a:effectLst/>
              </a:rPr>
              <a:t> KEIFCA</a:t>
            </a:r>
          </a:p>
          <a:p>
            <a:r>
              <a:rPr lang="fr-FR" b="1" i="1" dirty="0" smtClean="0"/>
              <a:t>Avec des </a:t>
            </a:r>
            <a:r>
              <a:rPr lang="fr-FR" b="1" i="1" dirty="0" smtClean="0">
                <a:effectLst/>
              </a:rPr>
              <a:t>fileyeurs </a:t>
            </a:r>
            <a:r>
              <a:rPr lang="fr-FR" b="1" i="1" dirty="0" smtClean="0"/>
              <a:t>&lt;</a:t>
            </a:r>
            <a:r>
              <a:rPr lang="fr-FR" b="1" i="1" dirty="0" smtClean="0">
                <a:effectLst/>
              </a:rPr>
              <a:t>10m </a:t>
            </a:r>
            <a:endParaRPr lang="fr-FR" b="1" i="1" dirty="0"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412CED-E14A-4A04-AEB9-BC15B52BBB6A}"/>
              </a:ext>
            </a:extLst>
          </p:cNvPr>
          <p:cNvSpPr txBox="1"/>
          <p:nvPr/>
        </p:nvSpPr>
        <p:spPr>
          <a:xfrm>
            <a:off x="6362644" y="3212976"/>
            <a:ext cx="330329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>
                <a:solidFill>
                  <a:srgbClr val="173581"/>
                </a:solidFill>
                <a:cs typeface="Browallia New" panose="020B0604020202020204" pitchFamily="34" charset="-34"/>
              </a:rPr>
              <a:t>Pêches régionales </a:t>
            </a:r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utilisant </a:t>
            </a:r>
            <a:r>
              <a:rPr lang="fr-FR" sz="2200" b="1" dirty="0">
                <a:solidFill>
                  <a:srgbClr val="173581"/>
                </a:solidFill>
                <a:cs typeface="Browallia New" panose="020B0604020202020204" pitchFamily="34" charset="-34"/>
              </a:rPr>
              <a:t>principalement des filets pour cibler les </a:t>
            </a:r>
            <a:r>
              <a:rPr lang="fr-FR" sz="2200" b="1" dirty="0" smtClean="0">
                <a:solidFill>
                  <a:srgbClr val="173581"/>
                </a:solidFill>
                <a:cs typeface="Browallia New" panose="020B0604020202020204" pitchFamily="34" charset="-34"/>
              </a:rPr>
              <a:t>raies (UK)</a:t>
            </a:r>
            <a:endParaRPr lang="fr-FR" sz="2200" b="1" dirty="0">
              <a:solidFill>
                <a:srgbClr val="173581"/>
              </a:solidFill>
              <a:cs typeface="Browallia New" panose="020B0604020202020204" pitchFamily="34" charset="-34"/>
            </a:endParaRPr>
          </a:p>
        </p:txBody>
      </p:sp>
      <p:sp>
        <p:nvSpPr>
          <p:cNvPr id="41" name="TextBox 2">
            <a:extLst>
              <a:ext uri="{FF2B5EF4-FFF2-40B4-BE49-F238E27FC236}">
                <a16:creationId xmlns="" xmlns:a16="http://schemas.microsoft.com/office/drawing/2014/main" id="{80F2CCB3-B7F4-419A-9E53-CD9A2EB5A8F1}"/>
              </a:ext>
            </a:extLst>
          </p:cNvPr>
          <p:cNvSpPr txBox="1"/>
          <p:nvPr/>
        </p:nvSpPr>
        <p:spPr>
          <a:xfrm>
            <a:off x="1807528" y="5169700"/>
            <a:ext cx="4890177" cy="646331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/>
              </a:rPr>
              <a:t>Belgique: 65 bateaux </a:t>
            </a:r>
          </a:p>
          <a:p>
            <a:r>
              <a:rPr lang="fr-FR" b="1" i="1" dirty="0" smtClean="0">
                <a:effectLst/>
              </a:rPr>
              <a:t>Avec des chalutiers à perche entre 23 et 39m</a:t>
            </a:r>
            <a:r>
              <a:rPr lang="fr-FR" i="1" dirty="0" smtClean="0">
                <a:effectLst/>
              </a:rPr>
              <a:t>.</a:t>
            </a:r>
            <a:endParaRPr lang="fr-FR" sz="2000" i="1" dirty="0">
              <a:effectLst/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1867EDB4-6778-478F-9950-3D173E7CD376}"/>
              </a:ext>
            </a:extLst>
          </p:cNvPr>
          <p:cNvSpPr txBox="1"/>
          <p:nvPr/>
        </p:nvSpPr>
        <p:spPr>
          <a:xfrm>
            <a:off x="1131833" y="5994551"/>
            <a:ext cx="4841661" cy="646331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/>
              </a:rPr>
              <a:t>France: 4472 bateaux, dont 169 au FROM Nord, </a:t>
            </a:r>
          </a:p>
          <a:p>
            <a:r>
              <a:rPr lang="fr-FR" b="1" i="1" dirty="0" smtClean="0">
                <a:effectLst/>
              </a:rPr>
              <a:t>avec des chalutiers et des fileyeurs &lt; 12m </a:t>
            </a:r>
            <a:endParaRPr lang="fr-FR" b="1" i="1" dirty="0">
              <a:effectLst/>
            </a:endParaRPr>
          </a:p>
        </p:txBody>
      </p:sp>
      <p:pic>
        <p:nvPicPr>
          <p:cNvPr id="43" name="Image 19">
            <a:extLst>
              <a:ext uri="{FF2B5EF4-FFF2-40B4-BE49-F238E27FC236}">
                <a16:creationId xmlns="" xmlns:a16="http://schemas.microsoft.com/office/drawing/2014/main" id="{70C016D9-15B4-4F9D-BDEC-F51B68EE8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126695" y="116632"/>
            <a:ext cx="1982935" cy="6515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8A73ED8-FA74-47A6-91CF-B026BD898DE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164194"/>
              </a:clrFrom>
              <a:clrTo>
                <a:srgbClr val="16419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3546" y="2972386"/>
            <a:ext cx="2395874" cy="146472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4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3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80753" y="149731"/>
            <a:ext cx="7975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 smtClean="0">
                <a:solidFill>
                  <a:srgbClr val="173581"/>
                </a:solidFill>
              </a:rPr>
              <a:t>Zones de </a:t>
            </a:r>
            <a:r>
              <a:rPr lang="en-GB" sz="4800" b="1" dirty="0" err="1" smtClean="0">
                <a:solidFill>
                  <a:srgbClr val="173581"/>
                </a:solidFill>
              </a:rPr>
              <a:t>pêche</a:t>
            </a:r>
            <a:r>
              <a:rPr lang="en-GB" sz="4800" b="1" dirty="0" smtClean="0">
                <a:solidFill>
                  <a:srgbClr val="173581"/>
                </a:solidFill>
              </a:rPr>
              <a:t> </a:t>
            </a:r>
            <a:r>
              <a:rPr lang="en-GB" sz="4800" b="1" dirty="0" err="1" smtClean="0">
                <a:solidFill>
                  <a:srgbClr val="173581"/>
                </a:solidFill>
              </a:rPr>
              <a:t>SUMARiS</a:t>
            </a:r>
            <a:endParaRPr sz="4800" b="1" dirty="0">
              <a:solidFill>
                <a:srgbClr val="17358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48539" y="1597120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" name="Afbeelding 11" descr="REDERSCENTRALE logo 300">
            <a:extLst>
              <a:ext uri="{FF2B5EF4-FFF2-40B4-BE49-F238E27FC236}">
                <a16:creationId xmlns="" xmlns:a16="http://schemas.microsoft.com/office/drawing/2014/main" id="{4997DAAE-2C30-4C84-895F-DD3EBF042B9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5842741"/>
            <a:ext cx="936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al 10">
            <a:extLst>
              <a:ext uri="{FF2B5EF4-FFF2-40B4-BE49-F238E27FC236}">
                <a16:creationId xmlns="" xmlns:a16="http://schemas.microsoft.com/office/drawing/2014/main" id="{0B2B71BA-266D-4ED9-A0C2-77F6B646C99F}"/>
              </a:ext>
            </a:extLst>
          </p:cNvPr>
          <p:cNvSpPr/>
          <p:nvPr/>
        </p:nvSpPr>
        <p:spPr>
          <a:xfrm>
            <a:off x="6241428" y="2276872"/>
            <a:ext cx="2448272" cy="265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8" name="Image 20">
            <a:extLst>
              <a:ext uri="{FF2B5EF4-FFF2-40B4-BE49-F238E27FC236}">
                <a16:creationId xmlns="" xmlns:a16="http://schemas.microsoft.com/office/drawing/2014/main" id="{293CD4D2-0B3D-4FA1-BC9D-E84F72ADF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020AD8CB-3332-48EC-A12B-668BCEC08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5" y="997479"/>
            <a:ext cx="7617991" cy="538650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5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734489" y="1072922"/>
            <a:ext cx="7299387" cy="5225915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4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003109" y="4119021"/>
            <a:ext cx="4686591" cy="1897268"/>
          </a:xfrm>
          <a:prstGeom prst="ellipse">
            <a:avLst/>
          </a:prstGeom>
          <a:noFill/>
          <a:ln w="57150">
            <a:solidFill>
              <a:srgbClr val="173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 bwMode="auto">
          <a:xfrm>
            <a:off x="6297667" y="1516281"/>
            <a:ext cx="4759874" cy="2846114"/>
          </a:xfrm>
          <a:prstGeom prst="ellipse">
            <a:avLst/>
          </a:prstGeom>
          <a:noFill/>
          <a:ln w="57150"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hthoek 26">
            <a:extLst>
              <a:ext uri="{FF2B5EF4-FFF2-40B4-BE49-F238E27FC236}">
                <a16:creationId xmlns="" xmlns:a16="http://schemas.microsoft.com/office/drawing/2014/main" id="{B931C667-AC74-4518-B849-ECD58A686A78}"/>
              </a:ext>
            </a:extLst>
          </p:cNvPr>
          <p:cNvSpPr/>
          <p:nvPr/>
        </p:nvSpPr>
        <p:spPr bwMode="auto">
          <a:xfrm>
            <a:off x="278624" y="1910142"/>
            <a:ext cx="3105337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3200" b="1" dirty="0" err="1">
                <a:ln w="0"/>
                <a:solidFill>
                  <a:srgbClr val="FFD700"/>
                </a:solidFill>
              </a:rPr>
              <a:t>Sud</a:t>
            </a:r>
            <a:r>
              <a:rPr lang="nl-NL" sz="3200" b="1" dirty="0">
                <a:ln w="0"/>
                <a:solidFill>
                  <a:srgbClr val="FFD700"/>
                </a:solidFill>
              </a:rPr>
              <a:t> Mer du Nord</a:t>
            </a:r>
          </a:p>
          <a:p>
            <a:pPr algn="ctr"/>
            <a:r>
              <a:rPr lang="nl-NL" sz="3200" b="1" dirty="0">
                <a:ln w="0"/>
                <a:solidFill>
                  <a:srgbClr val="FFD700"/>
                </a:solidFill>
              </a:rPr>
              <a:t>(4c)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="" xmlns:a16="http://schemas.microsoft.com/office/drawing/2014/main" id="{B0195B57-F715-453D-84DF-274C6D300AE0}"/>
              </a:ext>
            </a:extLst>
          </p:cNvPr>
          <p:cNvSpPr/>
          <p:nvPr/>
        </p:nvSpPr>
        <p:spPr>
          <a:xfrm>
            <a:off x="646923" y="4199442"/>
            <a:ext cx="2298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ln w="0"/>
                <a:solidFill>
                  <a:srgbClr val="17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Manche Est (7d</a:t>
            </a:r>
            <a:r>
              <a:rPr lang="nl-NL" sz="3200" b="1" dirty="0">
                <a:ln w="0"/>
                <a:solidFill>
                  <a:srgbClr val="17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0" name="Connecteur droit 9"/>
          <p:cNvCxnSpPr>
            <a:stCxn id="18" idx="2"/>
            <a:endCxn id="27" idx="3"/>
          </p:cNvCxnSpPr>
          <p:nvPr/>
        </p:nvCxnSpPr>
        <p:spPr>
          <a:xfrm flipH="1" flipV="1">
            <a:off x="3383961" y="2448751"/>
            <a:ext cx="2913706" cy="490587"/>
          </a:xfrm>
          <a:prstGeom prst="line">
            <a:avLst/>
          </a:prstGeom>
          <a:ln w="57150">
            <a:solidFill>
              <a:srgbClr val="FFD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26" idx="3"/>
          </p:cNvCxnSpPr>
          <p:nvPr/>
        </p:nvCxnSpPr>
        <p:spPr bwMode="auto">
          <a:xfrm flipH="1" flipV="1">
            <a:off x="2945749" y="4738051"/>
            <a:ext cx="1033695" cy="193021"/>
          </a:xfrm>
          <a:prstGeom prst="line">
            <a:avLst/>
          </a:prstGeom>
          <a:ln w="57150">
            <a:solidFill>
              <a:srgbClr val="17358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DA1B6CA-B984-42C9-9917-88129ABDD785}"/>
              </a:ext>
            </a:extLst>
          </p:cNvPr>
          <p:cNvSpPr txBox="1"/>
          <p:nvPr/>
        </p:nvSpPr>
        <p:spPr>
          <a:xfrm>
            <a:off x="1847527" y="-12868"/>
            <a:ext cx="8128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173581"/>
                </a:solidFill>
              </a:rPr>
              <a:t>Top 6 des raies les plus débarquées en 4c et 7d</a:t>
            </a:r>
            <a:endParaRPr lang="fr-FR" sz="4800" b="1" dirty="0">
              <a:solidFill>
                <a:srgbClr val="173581"/>
              </a:solidFill>
            </a:endParaRPr>
          </a:p>
        </p:txBody>
      </p:sp>
      <p:pic>
        <p:nvPicPr>
          <p:cNvPr id="33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39" name="Imag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pic>
        <p:nvPicPr>
          <p:cNvPr id="49" name="Graphic 12" descr="Vrouw">
            <a:extLst>
              <a:ext uri="{FF2B5EF4-FFF2-40B4-BE49-F238E27FC236}">
                <a16:creationId xmlns="" xmlns:a16="http://schemas.microsoft.com/office/drawing/2014/main" id="{7B044A47-A552-40C1-961A-997B9BA3B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344" y="3900579"/>
            <a:ext cx="180000" cy="180000"/>
          </a:xfrm>
          <a:prstGeom prst="rect">
            <a:avLst/>
          </a:prstGeom>
        </p:spPr>
      </p:pic>
      <p:pic>
        <p:nvPicPr>
          <p:cNvPr id="50" name="Graphic 16" descr="Man">
            <a:extLst>
              <a:ext uri="{FF2B5EF4-FFF2-40B4-BE49-F238E27FC236}">
                <a16:creationId xmlns="" xmlns:a16="http://schemas.microsoft.com/office/drawing/2014/main" id="{4D8C9A86-67B8-426C-8546-5D0E25238B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4173" y="4111670"/>
            <a:ext cx="180000" cy="180000"/>
          </a:xfrm>
          <a:prstGeom prst="rect">
            <a:avLst/>
          </a:prstGeom>
        </p:spPr>
      </p:pic>
      <p:pic>
        <p:nvPicPr>
          <p:cNvPr id="52" name="Graphic 28" descr="Man">
            <a:extLst>
              <a:ext uri="{FF2B5EF4-FFF2-40B4-BE49-F238E27FC236}">
                <a16:creationId xmlns="" xmlns:a16="http://schemas.microsoft.com/office/drawing/2014/main" id="{32ECB65C-A949-4884-A15D-E97E639538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28448" y="4113096"/>
            <a:ext cx="180000" cy="180000"/>
          </a:xfrm>
          <a:prstGeom prst="rect">
            <a:avLst/>
          </a:prstGeom>
        </p:spPr>
      </p:pic>
      <p:pic>
        <p:nvPicPr>
          <p:cNvPr id="53" name="Graphic 30" descr="Vrouw">
            <a:extLst>
              <a:ext uri="{FF2B5EF4-FFF2-40B4-BE49-F238E27FC236}">
                <a16:creationId xmlns="" xmlns:a16="http://schemas.microsoft.com/office/drawing/2014/main" id="{523C0957-D7FC-46BF-BF16-3EED24275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28448" y="3902390"/>
            <a:ext cx="180000" cy="1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10466754" y="2833140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© Copyright : </a:t>
            </a:r>
            <a:r>
              <a:rPr lang="fr-FR" sz="1100" dirty="0" err="1"/>
              <a:t>Sharktrust</a:t>
            </a:r>
            <a:endParaRPr lang="fr-FR" sz="1100" dirty="0"/>
          </a:p>
        </p:txBody>
      </p:sp>
      <p:pic>
        <p:nvPicPr>
          <p:cNvPr id="40" name="Afbeelding 5">
            <a:extLst>
              <a:ext uri="{FF2B5EF4-FFF2-40B4-BE49-F238E27FC236}">
                <a16:creationId xmlns="" xmlns:a16="http://schemas.microsoft.com/office/drawing/2014/main" id="{521A4F97-B43D-4DBD-A869-9ABC9E86F5D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0" y="2011846"/>
            <a:ext cx="1813367" cy="1417154"/>
          </a:xfrm>
          <a:prstGeom prst="rect">
            <a:avLst/>
          </a:prstGeom>
        </p:spPr>
      </p:pic>
      <p:pic>
        <p:nvPicPr>
          <p:cNvPr id="44" name="Afbeelding 9">
            <a:extLst>
              <a:ext uri="{FF2B5EF4-FFF2-40B4-BE49-F238E27FC236}">
                <a16:creationId xmlns="" xmlns:a16="http://schemas.microsoft.com/office/drawing/2014/main" id="{C26E8D28-F8A5-4909-B2EA-D7A9CF0672F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88" y="2011695"/>
            <a:ext cx="2136753" cy="1489313"/>
          </a:xfrm>
          <a:prstGeom prst="rect">
            <a:avLst/>
          </a:prstGeom>
        </p:spPr>
      </p:pic>
      <p:pic>
        <p:nvPicPr>
          <p:cNvPr id="45" name="Afbeelding 13">
            <a:extLst>
              <a:ext uri="{FF2B5EF4-FFF2-40B4-BE49-F238E27FC236}">
                <a16:creationId xmlns="" xmlns:a16="http://schemas.microsoft.com/office/drawing/2014/main" id="{B752F2BD-1E1E-49D1-B725-93F1296D61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72" y="2005125"/>
            <a:ext cx="1772828" cy="1477044"/>
          </a:xfrm>
          <a:prstGeom prst="rect">
            <a:avLst/>
          </a:prstGeom>
        </p:spPr>
      </p:pic>
      <p:pic>
        <p:nvPicPr>
          <p:cNvPr id="46" name="Afbeelding 15">
            <a:extLst>
              <a:ext uri="{FF2B5EF4-FFF2-40B4-BE49-F238E27FC236}">
                <a16:creationId xmlns="" xmlns:a16="http://schemas.microsoft.com/office/drawing/2014/main" id="{73885AA0-6787-4A25-AA36-0F3BC800A4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47" y="2065419"/>
            <a:ext cx="2113976" cy="1435589"/>
          </a:xfrm>
          <a:prstGeom prst="rect">
            <a:avLst/>
          </a:prstGeom>
        </p:spPr>
      </p:pic>
      <p:pic>
        <p:nvPicPr>
          <p:cNvPr id="47" name="Afbeelding 17">
            <a:extLst>
              <a:ext uri="{FF2B5EF4-FFF2-40B4-BE49-F238E27FC236}">
                <a16:creationId xmlns="" xmlns:a16="http://schemas.microsoft.com/office/drawing/2014/main" id="{8BB17E34-9EE9-4D8E-98C5-E6FBFCC31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8080567" y="1988840"/>
            <a:ext cx="2134000" cy="1508826"/>
          </a:xfrm>
          <a:prstGeom prst="rect">
            <a:avLst/>
          </a:prstGeom>
        </p:spPr>
      </p:pic>
      <p:pic>
        <p:nvPicPr>
          <p:cNvPr id="48" name="Afbeelding 20">
            <a:extLst>
              <a:ext uri="{FF2B5EF4-FFF2-40B4-BE49-F238E27FC236}">
                <a16:creationId xmlns="" xmlns:a16="http://schemas.microsoft.com/office/drawing/2014/main" id="{FA122974-BEC6-44B7-8410-78ABE0678D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18" y="1988840"/>
            <a:ext cx="1744374" cy="1642102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6622"/>
              </p:ext>
            </p:extLst>
          </p:nvPr>
        </p:nvGraphicFramePr>
        <p:xfrm>
          <a:off x="122203" y="1371566"/>
          <a:ext cx="11947884" cy="4478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1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1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1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1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9307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bouclée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b="0" i="1" dirty="0">
                          <a:solidFill>
                            <a:srgbClr val="173581"/>
                          </a:solidFill>
                          <a:latin typeface="+mn-lt"/>
                        </a:rPr>
                        <a:t>Raja </a:t>
                      </a:r>
                      <a:r>
                        <a:rPr lang="fr-FR" sz="1800" b="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clavata</a:t>
                      </a:r>
                      <a:endParaRPr lang="fr-FR" sz="1800" b="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endParaRPr lang="fr-FR" sz="2000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douce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i="1" dirty="0">
                          <a:solidFill>
                            <a:srgbClr val="173581"/>
                          </a:solidFill>
                          <a:latin typeface="+mn-lt"/>
                        </a:rPr>
                        <a:t>Raja </a:t>
                      </a:r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montagui</a:t>
                      </a:r>
                      <a:endParaRPr lang="fr-FR" sz="180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endParaRPr lang="fr-FR" sz="2000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lisse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i="1" dirty="0">
                          <a:solidFill>
                            <a:srgbClr val="173581"/>
                          </a:solidFill>
                          <a:latin typeface="+mn-lt"/>
                        </a:rPr>
                        <a:t>Raja </a:t>
                      </a:r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brachyura</a:t>
                      </a:r>
                      <a:endParaRPr lang="fr-FR" sz="180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endParaRPr lang="fr-FR" sz="2000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fleurie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Leucoraja</a:t>
                      </a:r>
                      <a:r>
                        <a:rPr lang="fr-FR" sz="1800" i="1" dirty="0">
                          <a:solidFill>
                            <a:srgbClr val="17358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naevus</a:t>
                      </a:r>
                      <a:endParaRPr lang="fr-FR" sz="200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mêlée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i="1" dirty="0">
                          <a:solidFill>
                            <a:srgbClr val="173581"/>
                          </a:solidFill>
                          <a:latin typeface="+mn-lt"/>
                        </a:rPr>
                        <a:t>Raja </a:t>
                      </a:r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microocellata</a:t>
                      </a:r>
                      <a:endParaRPr lang="fr-FR" sz="180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173581"/>
                          </a:solidFill>
                          <a:latin typeface="+mn-lt"/>
                        </a:rPr>
                        <a:t>Raie brunette</a:t>
                      </a:r>
                      <a:endParaRPr lang="fr-FR" sz="2000" b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r>
                        <a:rPr lang="fr-FR" sz="1800" i="1" dirty="0">
                          <a:solidFill>
                            <a:srgbClr val="173581"/>
                          </a:solidFill>
                          <a:latin typeface="+mn-lt"/>
                        </a:rPr>
                        <a:t>Raja </a:t>
                      </a:r>
                      <a:r>
                        <a:rPr lang="fr-FR" sz="1800" i="1" dirty="0" err="1">
                          <a:solidFill>
                            <a:srgbClr val="173581"/>
                          </a:solidFill>
                          <a:latin typeface="+mn-lt"/>
                        </a:rPr>
                        <a:t>undulata</a:t>
                      </a:r>
                      <a:endParaRPr lang="fr-FR" sz="1800" i="1" dirty="0">
                        <a:solidFill>
                          <a:srgbClr val="173581"/>
                        </a:solidFill>
                        <a:latin typeface="+mn-lt"/>
                      </a:endParaRPr>
                    </a:p>
                    <a:p>
                      <a:endParaRPr lang="fr-FR" sz="2000" dirty="0">
                        <a:solidFill>
                          <a:srgbClr val="17358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6119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2623">
                <a:tc>
                  <a:txBody>
                    <a:bodyPr/>
                    <a:lstStyle/>
                    <a:p>
                      <a:r>
                        <a:rPr lang="fr-FR" sz="1400" b="1" i="0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10-13 cm</a:t>
                      </a:r>
                    </a:p>
                    <a:p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de maturité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</a:t>
                      </a:r>
                    </a:p>
                    <a:p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  60-85 cm</a:t>
                      </a:r>
                    </a:p>
                    <a:p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  60-77 cm</a:t>
                      </a:r>
                    </a:p>
                    <a:p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Age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max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12 ans</a:t>
                      </a:r>
                    </a:p>
                    <a:p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Maturité sexuelle: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5 ans</a:t>
                      </a:r>
                      <a:endParaRPr lang="fr-FR" sz="1400" noProof="0" dirty="0" smtClean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Ponte 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au printemps-été (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48-74 </a:t>
                      </a:r>
                      <a:r>
                        <a:rPr lang="fr-FR" sz="1400" noProof="0" dirty="0" err="1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oeufs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</a:t>
                      </a:r>
                    </a:p>
                    <a:p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8-10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de maturité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~60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Maturité sexuelle: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3,5-4 ans</a:t>
                      </a:r>
                    </a:p>
                    <a:p>
                      <a:pPr marL="0" algn="l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Ponte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durant l’été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(~24-60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fr-FR" sz="1400" baseline="0" noProof="0" dirty="0" err="1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oeufs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),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5 à 6 mois avant l’éclosion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.</a:t>
                      </a:r>
                    </a:p>
                    <a:p>
                      <a:pPr marL="0" algn="l" defTabSz="914400"/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16-18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 de maturité: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80-90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Age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m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ax: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15 ans.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Maturité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sexuelle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8-10 ans.</a:t>
                      </a:r>
                    </a:p>
                    <a:p>
                      <a:pPr marL="0" algn="l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Ponte (~40-140 </a:t>
                      </a:r>
                      <a:r>
                        <a:rPr lang="fr-FR" sz="1400" noProof="0" dirty="0" err="1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oeufs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 entre Février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et Août, 7 mois avant l’éclosion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.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9-10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 de maturité: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60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Maturité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sexuelle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4-5 ans.</a:t>
                      </a:r>
                    </a:p>
                    <a:p>
                      <a:pPr marL="0" algn="l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Ponte (~70-150 </a:t>
                      </a:r>
                      <a:r>
                        <a:rPr lang="fr-FR" sz="1400" noProof="0" dirty="0" err="1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oeufs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 toute l’année, 8 mois avant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éclosion.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13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de maturité</a:t>
                      </a:r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58 cm</a:t>
                      </a:r>
                    </a:p>
                    <a:p>
                      <a:pPr marL="0" algn="just" defTabSz="914400"/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Ponte  durant l’été .</a:t>
                      </a:r>
                    </a:p>
                    <a:p>
                      <a:pPr marL="0" algn="just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(~54-61 </a:t>
                      </a:r>
                      <a:r>
                        <a:rPr lang="fr-FR" sz="1400" noProof="0" dirty="0" err="1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oeufs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). </a:t>
                      </a:r>
                    </a:p>
                    <a:p>
                      <a:pPr marL="0" algn="just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Les embryons se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développent en 7 mois.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Juvénile: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14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Taille de maturité: </a:t>
                      </a:r>
                    </a:p>
                    <a:p>
                      <a:pPr marL="0" algn="l" defTabSz="914400"/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75 cm</a:t>
                      </a:r>
                    </a:p>
                    <a:p>
                      <a:pPr marL="0" algn="l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  73 cm</a:t>
                      </a:r>
                    </a:p>
                    <a:p>
                      <a:pPr marL="0" algn="l" defTabSz="914400"/>
                      <a:r>
                        <a:rPr lang="fr-FR" sz="1400" b="1" u="sng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Maturité sexuelle</a:t>
                      </a:r>
                      <a:r>
                        <a:rPr lang="fr-FR" sz="1400" b="1" u="sng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:</a:t>
                      </a:r>
                    </a:p>
                    <a:p>
                      <a:pPr marL="0" algn="l" defTabSz="914400"/>
                      <a:r>
                        <a:rPr lang="fr-FR" sz="1400" b="0" i="0" u="none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9 ans</a:t>
                      </a:r>
                      <a:endParaRPr lang="fr-FR" sz="1400" b="0" i="0" u="none" noProof="0" dirty="0" smtClean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algn="l" defTabSz="914400"/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Reproduction entre Mars et Juin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TextBox 8">
            <a:extLst>
              <a:ext uri="{FF2B5EF4-FFF2-40B4-BE49-F238E27FC236}">
                <a16:creationId xmlns="" xmlns:a16="http://schemas.microsoft.com/office/drawing/2014/main" id="{F257C048-C8F7-4EAB-8195-87E547B70A76}"/>
              </a:ext>
            </a:extLst>
          </p:cNvPr>
          <p:cNvSpPr txBox="1"/>
          <p:nvPr/>
        </p:nvSpPr>
        <p:spPr>
          <a:xfrm rot="21242596">
            <a:off x="7044534" y="5344113"/>
            <a:ext cx="3245528" cy="11387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164194"/>
                </a:solidFill>
                <a:cs typeface="Browallia New" panose="020B0604020202020204" pitchFamily="34" charset="-34"/>
              </a:rPr>
              <a:t>Croissance lente</a:t>
            </a:r>
          </a:p>
          <a:p>
            <a:pPr algn="ctr"/>
            <a:r>
              <a:rPr lang="fr-FR" sz="1700" b="1" dirty="0" smtClean="0">
                <a:solidFill>
                  <a:srgbClr val="164194"/>
                </a:solidFill>
                <a:cs typeface="Browallia New" panose="020B0604020202020204" pitchFamily="34" charset="-34"/>
              </a:rPr>
              <a:t>Age de maturité tardif</a:t>
            </a:r>
          </a:p>
          <a:p>
            <a:pPr algn="ctr"/>
            <a:r>
              <a:rPr lang="fr-FR" sz="1700" b="1" dirty="0" smtClean="0">
                <a:solidFill>
                  <a:srgbClr val="164194"/>
                </a:solidFill>
                <a:cs typeface="Browallia New" panose="020B0604020202020204" pitchFamily="34" charset="-34"/>
              </a:rPr>
              <a:t>Faible capacité de reproduction</a:t>
            </a:r>
          </a:p>
          <a:p>
            <a:pPr algn="ctr"/>
            <a:r>
              <a:rPr lang="fr-FR" sz="1700" b="1" dirty="0" smtClean="0">
                <a:solidFill>
                  <a:srgbClr val="164194"/>
                </a:solidFill>
                <a:cs typeface="Browallia New" panose="020B0604020202020204" pitchFamily="34" charset="-34"/>
              </a:rPr>
              <a:t>Grande taille adulte</a:t>
            </a:r>
            <a:endParaRPr lang="fr-FR" sz="1700" b="1" dirty="0">
              <a:solidFill>
                <a:srgbClr val="164194"/>
              </a:solidFill>
              <a:cs typeface="Browallia New" panose="020B0604020202020204" pitchFamily="34" charset="-34"/>
            </a:endParaRPr>
          </a:p>
        </p:txBody>
      </p:sp>
      <p:pic>
        <p:nvPicPr>
          <p:cNvPr id="41" name="Image 20">
            <a:extLst>
              <a:ext uri="{FF2B5EF4-FFF2-40B4-BE49-F238E27FC236}">
                <a16:creationId xmlns="" xmlns:a16="http://schemas.microsoft.com/office/drawing/2014/main" id="{293CD4D2-0B3D-4FA1-BC9D-E84F72ADF39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pic>
        <p:nvPicPr>
          <p:cNvPr id="42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23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+mn-lt"/>
              </a:rPr>
              <a:t>6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67007" y="1597120"/>
            <a:ext cx="45720" cy="5306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fr-FR" sz="2800" dirty="0"/>
          </a:p>
        </p:txBody>
      </p:sp>
      <p:pic>
        <p:nvPicPr>
          <p:cNvPr id="17" name="Image 20">
            <a:extLst>
              <a:ext uri="{FF2B5EF4-FFF2-40B4-BE49-F238E27FC236}">
                <a16:creationId xmlns="" xmlns:a16="http://schemas.microsoft.com/office/drawing/2014/main" id="{46DB0190-FEA3-4F2C-9458-F3C87714A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EAFE52DE-9253-4686-B2E6-7920791A003F}"/>
              </a:ext>
            </a:extLst>
          </p:cNvPr>
          <p:cNvSpPr/>
          <p:nvPr/>
        </p:nvSpPr>
        <p:spPr bwMode="auto">
          <a:xfrm>
            <a:off x="1983120" y="108911"/>
            <a:ext cx="7992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 smtClean="0">
                <a:solidFill>
                  <a:srgbClr val="173581"/>
                </a:solidFill>
              </a:rPr>
              <a:t>Formation </a:t>
            </a:r>
            <a:r>
              <a:rPr lang="fr-FR" sz="4800" b="1" dirty="0" err="1" smtClean="0">
                <a:solidFill>
                  <a:srgbClr val="173581"/>
                </a:solidFill>
              </a:rPr>
              <a:t>SUMARiS</a:t>
            </a:r>
            <a:endParaRPr lang="fr-FR" sz="4800" b="1" dirty="0">
              <a:solidFill>
                <a:srgbClr val="17358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1384" y="1284232"/>
            <a:ext cx="8928992" cy="459805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164194"/>
                </a:solidFill>
                <a:latin typeface="Montserrat Alternates Medium" panose="00000600000000000000" pitchFamily="50" charset="0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Montserrat Alternates Medium" panose="00000600000000000000" pitchFamily="50" charset="0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Montserrat Alternates Medium" panose="00000600000000000000" pitchFamily="50" charset="0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Montserrat Alternates Medium" panose="00000600000000000000" pitchFamily="50" charset="0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Montserrat Alternates Medium" panose="00000600000000000000" pitchFamily="50" charset="0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defRPr/>
            </a:pPr>
            <a:r>
              <a:rPr lang="fr-FR" sz="4600" dirty="0" smtClean="0">
                <a:latin typeface="+mn-lt"/>
              </a:rPr>
              <a:t>Objectifs :</a:t>
            </a:r>
            <a:endParaRPr lang="fr-FR" sz="4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>
                <a:latin typeface="+mn-lt"/>
              </a:rPr>
              <a:t>Bien identifier et différencier correctement les espèces de raies.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>
                <a:latin typeface="+mn-lt"/>
              </a:rPr>
              <a:t>Apprendre à manipuler avec précaution les raies pêchées.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defRPr/>
            </a:pPr>
            <a:r>
              <a:rPr lang="fr-FR" sz="4600" dirty="0" smtClean="0">
                <a:latin typeface="+mn-lt"/>
              </a:rPr>
              <a:t>Outils :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 smtClean="0">
                <a:latin typeface="+mn-lt"/>
              </a:rPr>
              <a:t>Code de conduite contenant une vue d'ensemble des différentes espèces présentes en Mer du Nord (4c) et en Manche Est (7d).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 smtClean="0">
                <a:latin typeface="+mn-lt"/>
              </a:rPr>
              <a:t>Guide d’identification et d’aide à la manipulation des raies.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 smtClean="0">
                <a:latin typeface="+mn-lt"/>
              </a:rPr>
              <a:t>Sessions de formations au sein des lycées maritimes.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fr-FR" sz="3400" dirty="0" smtClean="0">
                <a:latin typeface="+mn-lt"/>
              </a:rPr>
              <a:t>Sessions de formations pour les pêcheurs et le personnel de criées.</a:t>
            </a:r>
            <a:endParaRPr lang="fr-FR" sz="26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b="0" smtClean="0">
                <a:latin typeface="+mn-lt"/>
              </a:rPr>
              <a:t>7</a:t>
            </a:fld>
            <a:endParaRPr lang="fr-FR" b="0" dirty="0">
              <a:latin typeface="+mn-lt"/>
            </a:endParaRPr>
          </a:p>
        </p:txBody>
      </p:sp>
      <p:pic>
        <p:nvPicPr>
          <p:cNvPr id="14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5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Image 20">
            <a:extLst>
              <a:ext uri="{FF2B5EF4-FFF2-40B4-BE49-F238E27FC236}">
                <a16:creationId xmlns="" xmlns:a16="http://schemas.microsoft.com/office/drawing/2014/main" id="{DBDB73B6-D517-44F1-9E6C-A469F037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5690247"/>
            <a:ext cx="12246132" cy="1167753"/>
          </a:xfrm>
          <a:prstGeom prst="rect">
            <a:avLst/>
          </a:prstGeom>
        </p:spPr>
      </p:pic>
      <p:pic>
        <p:nvPicPr>
          <p:cNvPr id="4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631949" y="5715"/>
            <a:ext cx="671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 err="1" smtClean="0">
                <a:solidFill>
                  <a:srgbClr val="164194"/>
                </a:solidFill>
                <a:ea typeface="Calibri"/>
              </a:rPr>
              <a:t>Quelques</a:t>
            </a:r>
            <a:r>
              <a:rPr lang="en-GB" sz="4800" b="1" dirty="0" smtClean="0">
                <a:solidFill>
                  <a:srgbClr val="164194"/>
                </a:solidFill>
                <a:ea typeface="Calibri"/>
              </a:rPr>
              <a:t> </a:t>
            </a:r>
            <a:r>
              <a:rPr lang="en-GB" sz="4800" b="1" dirty="0" err="1" smtClean="0">
                <a:solidFill>
                  <a:srgbClr val="164194"/>
                </a:solidFill>
                <a:ea typeface="Calibri"/>
              </a:rPr>
              <a:t>chiffres</a:t>
            </a:r>
            <a:endParaRPr sz="4800" b="1" i="0" u="none" strike="noStrike" cap="none" spc="0" dirty="0">
              <a:solidFill>
                <a:srgbClr val="164194"/>
              </a:solidFill>
              <a:ea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9" name="Graphique 8">
            <a:extLst>
              <a:ext uri="{FF2B5EF4-FFF2-40B4-BE49-F238E27FC236}">
                <a16:creationId xmlns="" xmlns:a16="http://schemas.microsoft.com/office/drawing/2014/main" id="{7614F672-BFF0-4B9D-9FF2-404DE5D98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75387"/>
              </p:ext>
            </p:extLst>
          </p:nvPr>
        </p:nvGraphicFramePr>
        <p:xfrm>
          <a:off x="-135077" y="1003684"/>
          <a:ext cx="4270797" cy="486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="" xmlns:a16="http://schemas.microsoft.com/office/drawing/2014/main" id="{A9D46E4F-A957-42BA-A219-53E5953AD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229194"/>
              </p:ext>
            </p:extLst>
          </p:nvPr>
        </p:nvGraphicFramePr>
        <p:xfrm>
          <a:off x="3873892" y="1034483"/>
          <a:ext cx="4095298" cy="501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="" xmlns:a16="http://schemas.microsoft.com/office/drawing/2014/main" id="{5022F5AC-3A90-4594-AD03-462CBE1F9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76941"/>
              </p:ext>
            </p:extLst>
          </p:nvPr>
        </p:nvGraphicFramePr>
        <p:xfrm>
          <a:off x="7704723" y="954482"/>
          <a:ext cx="4542571" cy="517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8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+mn-lt"/>
              </a:rPr>
              <a:t>8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8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023" y="-269395"/>
            <a:ext cx="1855299" cy="1311615"/>
          </a:xfrm>
          <a:prstGeom prst="rect">
            <a:avLst/>
          </a:prstGeom>
        </p:spPr>
      </p:pic>
      <p:pic>
        <p:nvPicPr>
          <p:cNvPr id="5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6009" y="198643"/>
            <a:ext cx="1982934" cy="651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0322" y="5715"/>
            <a:ext cx="769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 smtClean="0">
                <a:solidFill>
                  <a:srgbClr val="173581"/>
                </a:solidFill>
              </a:rPr>
              <a:t>Gestion des quotas (1)</a:t>
            </a:r>
            <a:endParaRPr lang="fr-FR" sz="4800" b="1" dirty="0">
              <a:solidFill>
                <a:srgbClr val="17358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67007" y="1597120"/>
            <a:ext cx="45720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fr-FR" dirty="0"/>
          </a:p>
        </p:txBody>
      </p:sp>
      <p:sp useBgFill="1"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767408" y="1109822"/>
            <a:ext cx="11191535" cy="598501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fr-FR" sz="2400" b="0" i="0" u="none" strike="noStrike" cap="none" spc="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Toutes les espèces de raies sont classées dans </a:t>
            </a:r>
            <a:r>
              <a:rPr lang="fr-FR" sz="2400" b="1" i="0" u="none" strike="noStrike" cap="none" spc="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un seul quota</a:t>
            </a:r>
            <a:r>
              <a:rPr lang="fr-FR" sz="2400" b="1" i="0" u="none" strike="noStrike" cap="none" spc="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b="0" i="0" u="none" strike="noStrike" cap="none" spc="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(excepté la raie brunette).</a:t>
            </a:r>
            <a:endParaRPr lang="fr-FR" sz="2400" dirty="0" smtClean="0">
              <a:ea typeface="Calibri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fr-FR" sz="2400" dirty="0" smtClean="0">
                <a:ea typeface="Calibri"/>
                <a:cs typeface="Calibri" panose="020F0502020204030204" pitchFamily="34" charset="0"/>
              </a:rPr>
              <a:t>Chaque année en </a:t>
            </a:r>
            <a:r>
              <a:rPr lang="fr-FR" sz="2400" b="1" dirty="0" smtClean="0">
                <a:ea typeface="Calibri"/>
                <a:cs typeface="Calibri" panose="020F0502020204030204" pitchFamily="34" charset="0"/>
              </a:rPr>
              <a:t>Décembre</a:t>
            </a:r>
            <a:r>
              <a:rPr lang="fr-FR" sz="2400" dirty="0" smtClean="0">
                <a:ea typeface="Calibri"/>
                <a:cs typeface="Calibri" panose="020F0502020204030204" pitchFamily="34" charset="0"/>
              </a:rPr>
              <a:t>, le Conseil des Ministres détermine les TAC et Quotas.  </a:t>
            </a:r>
          </a:p>
          <a:p>
            <a:pPr>
              <a:spcAft>
                <a:spcPts val="1000"/>
              </a:spcAft>
              <a:defRPr/>
            </a:pPr>
            <a:r>
              <a:rPr lang="fr-FR" sz="2400" dirty="0" smtClean="0">
                <a:ea typeface="Calibri"/>
                <a:cs typeface="Calibri" panose="020F0502020204030204" pitchFamily="34" charset="0"/>
              </a:rPr>
              <a:t>Mesures spécifiques par pays : </a:t>
            </a:r>
            <a:endParaRPr lang="fr-FR" sz="2400" dirty="0" smtClean="0">
              <a:ea typeface="Calibri"/>
            </a:endParaRPr>
          </a:p>
          <a:p>
            <a:pPr marL="457200" lvl="1" indent="0">
              <a:buNone/>
              <a:defRPr/>
            </a:pPr>
            <a:endParaRPr lang="fr-FR" sz="2000" dirty="0">
              <a:ea typeface="Calibri"/>
            </a:endParaRPr>
          </a:p>
        </p:txBody>
      </p:sp>
      <p:pic>
        <p:nvPicPr>
          <p:cNvPr id="20" name="Image 20">
            <a:extLst>
              <a:ext uri="{FF2B5EF4-FFF2-40B4-BE49-F238E27FC236}">
                <a16:creationId xmlns="" xmlns:a16="http://schemas.microsoft.com/office/drawing/2014/main" id="{F740D3D0-E581-460B-8497-339D6C9A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24680" y="5690247"/>
            <a:ext cx="12246132" cy="11677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85CF704-A475-41E8-A490-4C8AAAD3C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2852935"/>
            <a:ext cx="720000" cy="4617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A3DE545E-4DA6-4E64-9D74-DFA7E4CC6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672" y="3749143"/>
            <a:ext cx="720000" cy="4371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2909A887-13C2-4574-A102-D9323D26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672" y="4957619"/>
            <a:ext cx="720000" cy="479999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F20EDB17-E934-494C-A1F0-9129F2CA994F}"/>
              </a:ext>
            </a:extLst>
          </p:cNvPr>
          <p:cNvSpPr/>
          <p:nvPr/>
        </p:nvSpPr>
        <p:spPr>
          <a:xfrm>
            <a:off x="2310989" y="2852936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ea typeface="Calibri"/>
              </a:rPr>
              <a:t>Taxe de 4€/kg par raie 4 (0,3 kg – 1 kg).</a:t>
            </a:r>
            <a:endParaRPr lang="fr-FR" sz="2000" dirty="0">
              <a:ea typeface="Calibri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="" xmlns:a16="http://schemas.microsoft.com/office/drawing/2014/main" id="{8DB5B547-113D-415D-A71C-DB19664F87C5}"/>
              </a:ext>
            </a:extLst>
          </p:cNvPr>
          <p:cNvSpPr/>
          <p:nvPr/>
        </p:nvSpPr>
        <p:spPr bwMode="auto">
          <a:xfrm>
            <a:off x="2310989" y="3473471"/>
            <a:ext cx="906381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2000" dirty="0" smtClean="0"/>
              <a:t>La plupart des pêcheurs de la Tamise ne font pas partie d'une OP. Le quota est géré par le gouvernement (Marine Management Organisation – MMO) avec aucun système de paiement pour les débarquements hors quota. Si les navires débarquent au-delà de leur quota, ils peuvent être traduits en justice par le MMO.  </a:t>
            </a:r>
            <a:endParaRPr lang="fr-FR" sz="2000" dirty="0"/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859E6DCC-CF6D-4567-A40C-4F2115CF149C}"/>
              </a:ext>
            </a:extLst>
          </p:cNvPr>
          <p:cNvSpPr txBox="1"/>
          <p:nvPr/>
        </p:nvSpPr>
        <p:spPr>
          <a:xfrm>
            <a:off x="2310989" y="4818636"/>
            <a:ext cx="90638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fr-FR" sz="2000" dirty="0" smtClean="0"/>
              <a:t>L'OP a mis en place 1€/kg de taxe sur les raies à la débarque. Celle-ci est entièrement reversée aux pêcheurs, s'ils respectent leur limite de capture mensuelle. A l'inverse, cette taxe est conservée s'ils la dépassent. 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70F-E9D8-432C-9DD1-0167F42F3C1B}" type="slidenum">
              <a:rPr lang="fr-FR" smtClean="0"/>
              <a:t>9</a:t>
            </a:fld>
            <a:endParaRPr lang="fr-FR" dirty="0"/>
          </a:p>
        </p:txBody>
      </p:sp>
      <p:pic>
        <p:nvPicPr>
          <p:cNvPr id="17" name="Afbeelding 19" descr="REDERSCENTRALE logo 300">
            <a:extLst>
              <a:ext uri="{FF2B5EF4-FFF2-40B4-BE49-F238E27FC236}">
                <a16:creationId xmlns="" xmlns:a16="http://schemas.microsoft.com/office/drawing/2014/main" id="{53F4D9F6-E0AB-40A4-8B36-8FC0F969BADD}"/>
              </a:ext>
            </a:extLst>
          </p:cNvPr>
          <p:cNvPicPr/>
          <p:nvPr/>
        </p:nvPicPr>
        <p:blipFill rotWithShape="1">
          <a:blip r:embed="rId8" cstate="print"/>
          <a:srcRect l="-7812" t="-11944" r="-9361" b="-12244"/>
          <a:stretch/>
        </p:blipFill>
        <p:spPr bwMode="auto">
          <a:xfrm>
            <a:off x="-38900" y="5690247"/>
            <a:ext cx="1238356" cy="1170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7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ac3f019-3065-40d6-9b76-7d2d9da4c9a4"/>
  <p:tag name="WASPOLLED" val="33B334B39639469F975811121FD72D95"/>
  <p:tag name="TPVERSION" val="8"/>
  <p:tag name="TPFULLVERSION" val="8.5.6.1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499B1BB5E7947E78CA6BD3A05C12F3D&lt;/guid&gt;&#10;            &lt;repollguid&gt;097070D199CA4A8CA4F0405BEA3F7FA6&lt;/repollguid&gt;&#10;            &lt;sourceid&gt;ADB8C649067F4283ACF5F2BAE79BE894&lt;/sourceid&gt;&#10;            &lt;questiontext&gt;9: what ray species can you recognize on the picture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Small-eyed Ray&lt;/answertext&gt;&#10;                    &lt;valuetype&gt;0&lt;/valuetype&gt;&#10;                &lt;/answer&gt;&#10;                &lt;answer&gt;&#10;                    &lt;guid&gt;A7EF210C302A49F6B1F5C501C8BE56C3&lt;/guid&gt;&#10;                    &lt;answertext&gt;Cuckoo Ray&lt;/answertext&gt;&#10;                    &lt;valuetype&gt;0&lt;/valuetype&gt;&#10;                &lt;/answer&gt;&#10;                &lt;answer&gt;&#10;                    &lt;guid&gt;8DBA45305EB845458E553729F0258199&lt;/guid&gt;&#10;                    &lt;answertext&gt;Spotted Ray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5A4FACE837C43579DEF85C6927AE09A&lt;/guid&gt;&#10;            &lt;repollguid&gt;097070D199CA4A8CA4F0405BEA3F7FA6&lt;/repollguid&gt;&#10;            &lt;sourceid&gt;ADB8C649067F4283ACF5F2BAE79BE894&lt;/sourceid&gt;&#10;            &lt;questiontext&gt;9: How long are rays followed up in aquaria for survival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1 day&lt;/answertext&gt;&#10;                    &lt;valuetype&gt;0&lt;/valuetype&gt;&#10;                &lt;/answer&gt;&#10;                &lt;answer&gt;&#10;                    &lt;guid&gt;A7EF210C302A49F6B1F5C501C8BE56C3&lt;/guid&gt;&#10;                    &lt;answertext&gt;1 week&lt;/answertext&gt;&#10;                    &lt;valuetype&gt;0&lt;/valuetype&gt;&#10;                &lt;/answer&gt;&#10;                &lt;answer&gt;&#10;                    &lt;guid&gt;8DBA45305EB845458E553729F0258199&lt;/guid&gt;&#10;                    &lt;answertext&gt;3 weeks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FB0B82AE0D49B3B08F9AC10D409433&lt;/guid&gt;&#10;            &lt;repollguid&gt;097070D199CA4A8CA4F0405BEA3F7FA6&lt;/repollguid&gt;&#10;            &lt;sourceid&gt;ADB8C649067F4283ACF5F2BAE79BE894&lt;/sourceid&gt;&#10;            &lt;questiontext&gt;10: How many different species of rays occur in the North Sea and English Channel 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A couple of different species&lt;/answertext&gt;&#10;                    &lt;valuetype&gt;0&lt;/valuetype&gt;&#10;                &lt;/answer&gt;&#10;                &lt;answer&gt;&#10;                    &lt;guid&gt;A7EF210C302A49F6B1F5C501C8BE56C3&lt;/guid&gt;&#10;                    &lt;answertext&gt;Between 10-20 different species &lt;/answertext&gt;&#10;                    &lt;valuetype&gt;0&lt;/valuetype&gt;&#10;                &lt;/answer&gt;&#10;                &lt;answer&gt;&#10;                    &lt;guid&gt;8DBA45305EB845458E553729F0258199&lt;/guid&gt;&#10;                    &lt;answertext&gt;C.  More than 50 different species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797E82C04C4E8980D6C45AAF21C277&lt;/guid&gt;&#10;            &lt;repollguid&gt;097070D199CA4A8CA4F0405BEA3F7FA6&lt;/repollguid&gt;&#10;            &lt;sourceid&gt;ADB8C649067F4283ACF5F2BAE79BE894&lt;/sourceid&gt;&#10;            &lt;questiontext&gt;12: what ray species can you recognize on the picture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Spotted Ray&lt;/answertext&gt;&#10;                    &lt;valuetype&gt;0&lt;/valuetype&gt;&#10;                &lt;/answer&gt;&#10;                &lt;answer&gt;&#10;                    &lt;guid&gt;A7EF210C302A49F6B1F5C501C8BE56C3&lt;/guid&gt;&#10;                    &lt;answertext&gt;Blonde Ray&lt;/answertext&gt;&#10;                    &lt;valuetype&gt;0&lt;/valuetype&gt;&#10;                &lt;/answer&gt;&#10;                &lt;answer&gt;&#10;                    &lt;guid&gt;8DBA45305EB845458E553729F0258199&lt;/guid&gt;&#10;                    &lt;answertext&gt;Undulate Ray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797E82C04C4E8980D6C45AAF21C277&lt;/guid&gt;&#10;            &lt;repollguid&gt;097070D199CA4A8CA4F0405BEA3F7FA6&lt;/repollguid&gt;&#10;            &lt;sourceid&gt;ADB8C649067F4283ACF5F2BAE79BE894&lt;/sourceid&gt;&#10;            &lt;questiontext&gt;12: what ray species can you recognize on the picture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Spotted Ray&lt;/answertext&gt;&#10;                    &lt;valuetype&gt;0&lt;/valuetype&gt;&#10;                &lt;/answer&gt;&#10;                &lt;answer&gt;&#10;                    &lt;guid&gt;A7EF210C302A49F6B1F5C501C8BE56C3&lt;/guid&gt;&#10;                    &lt;answertext&gt;Blonde Ray&lt;/answertext&gt;&#10;                    &lt;valuetype&gt;0&lt;/valuetype&gt;&#10;                &lt;/answer&gt;&#10;                &lt;answer&gt;&#10;                    &lt;guid&gt;8DBA45305EB845458E553729F0258199&lt;/guid&gt;&#10;                    &lt;answertext&gt;Undulate Ray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31E19B5C5D646DCA4205F8D7D3E7BD0&lt;/guid&gt;&#10;            &lt;repollguid&gt;097070D199CA4A8CA4F0405BEA3F7FA6&lt;/repollguid&gt;&#10;            &lt;sourceid&gt;ADB8C649067F4283ACF5F2BAE79BE894&lt;/sourceid&gt;&#10;            &lt;questiontext&gt;1: What is the difference between a blonde ray and a spotted ray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Blonde ray has a blonde colour&lt;/answertext&gt;&#10;                    &lt;valuetype&gt;0&lt;/valuetype&gt;&#10;                &lt;/answer&gt;&#10;                &lt;answer&gt;&#10;                    &lt;guid&gt;A7EF210C302A49F6B1F5C501C8BE56C3&lt;/guid&gt;&#10;                    &lt;answertext&gt;Blonde ray has spots that reach all the way until the end of the fins&lt;/answertext&gt;&#10;                    &lt;valuetype&gt;0&lt;/valuetype&gt;&#10;                &lt;/answer&gt;&#10;                &lt;answer&gt;&#10;                    &lt;guid&gt;8DBA45305EB845458E553729F0258199&lt;/guid&gt;&#10;                    &lt;answertext&gt;Spotted ray has bigger spots than blonde ray 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810D98789AC4E11835C07BE94744163&lt;/guid&gt;&#10;            &lt;repollguid&gt;097070D199CA4A8CA4F0405BEA3F7FA6&lt;/repollguid&gt;&#10;            &lt;sourceid&gt;ADB8C649067F4283ACF5F2BAE79BE894&lt;/sourceid&gt;&#10;            &lt;questiontext&gt;2: What ray species can you recognize on the picture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Cuckoo Ray&lt;/answertext&gt;&#10;                    &lt;valuetype&gt;0&lt;/valuetype&gt;&#10;                &lt;/answer&gt;&#10;                &lt;answer&gt;&#10;                    &lt;guid&gt;A7EF210C302A49F6B1F5C501C8BE56C3&lt;/guid&gt;&#10;                    &lt;answertext&gt;Thornback Ray&lt;/answertext&gt;&#10;                    &lt;valuetype&gt;0&lt;/valuetype&gt;&#10;                &lt;/answer&gt;&#10;                &lt;answer&gt;&#10;                    &lt;guid&gt;8DBA45305EB845458E553729F0258199&lt;/guid&gt;&#10;                    &lt;answertext&gt;Small-Eyed Ray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90387A6F6440C1A35906E53629EB96&lt;/guid&gt;&#10;            &lt;repollguid&gt;097070D199CA4A8CA4F0405BEA3F7FA6&lt;/repollguid&gt;&#10;            &lt;sourceid&gt;ADB8C649067F4283ACF5F2BAE79BE894&lt;/sourceid&gt;&#10;            &lt;questiontext&gt;3: Why can’t we handle rays by the tail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For your own safety&lt;/answertext&gt;&#10;                    &lt;valuetype&gt;0&lt;/valuetype&gt;&#10;                &lt;/answer&gt;&#10;                &lt;answer&gt;&#10;                    &lt;guid&gt;A7EF210C302A49F6B1F5C501C8BE56C3&lt;/guid&gt;&#10;                    &lt;answertext&gt;To maximize ray survival by not damaging them&lt;/answertext&gt;&#10;                    &lt;valuetype&gt;0&lt;/valuetype&gt;&#10;                &lt;/answer&gt;&#10;                &lt;answer&gt;&#10;                    &lt;guid&gt;8DBA45305EB845458E553729F0258199&lt;/guid&gt;&#10;                    &lt;answertext&gt;To avoid that the ray escapes 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9B39A304B647CA9306ECD9872554CF&lt;/guid&gt;&#10;            &lt;repollguid&gt;097070D199CA4A8CA4F0405BEA3F7FA6&lt;/repollguid&gt;&#10;            &lt;sourceid&gt;ADB8C649067F4283ACF5F2BAE79BE894&lt;/sourceid&gt;&#10;            &lt;questiontext&gt;4: why is it important to note all the ray catches correctly in the electronic logbook? 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So the PO can calculate the TAX for undersized rays&lt;/answertext&gt;&#10;                    &lt;valuetype&gt;0&lt;/valuetype&gt;&#10;                &lt;/answer&gt;&#10;                &lt;answer&gt;&#10;                    &lt;guid&gt;A7EF210C302A49F6B1F5C501C8BE56C3&lt;/guid&gt;&#10;                    &lt;answertext&gt;So the fish auction and buyers have a clear view on the expected supply of fish&lt;/answertext&gt;&#10;                    &lt;valuetype&gt;0&lt;/valuetype&gt;&#10;                &lt;/answer&gt;&#10;                &lt;answer&gt;&#10;                    &lt;guid&gt;8DBA45305EB845458E553729F0258199&lt;/guid&gt;&#10;                    &lt;answertext&gt;So that the EU can have clear vision of repartition and state of stocks in different areas in order to adapt the managem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3EF59E4333C4DED9ECC5E49E6DBA717&lt;/guid&gt;&#10;            &lt;repollguid&gt;097070D199CA4A8CA4F0405BEA3F7FA6&lt;/repollguid&gt;&#10;            &lt;sourceid&gt;ADB8C649067F4283ACF5F2BAE79BE894&lt;/sourceid&gt;&#10;            &lt;questiontext&gt;5: why doesn’t the landing obligation (LO) apply to rays next year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Monitoring is not feasible due to the variety of ray species&lt;/answertext&gt;&#10;                    &lt;valuetype&gt;0&lt;/valuetype&gt;&#10;                &lt;/answer&gt;&#10;                &lt;answer&gt;&#10;                    &lt;guid&gt;A7EF210C302A49F6B1F5C501C8BE56C3&lt;/guid&gt;&#10;                    &lt;answertext&gt;Rays have a survival exemption for the discard ban in 2019&lt;/answertext&gt;&#10;                    &lt;valuetype&gt;0&lt;/valuetype&gt;&#10;                &lt;/answer&gt;&#10;                &lt;answer&gt;&#10;                    &lt;guid&gt;8DBA45305EB845458E553729F0258199&lt;/guid&gt;&#10;                    &lt;answertext&gt;LO makes no sense because there are barely rays below the minimum siz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7789E02A414BDA92762675D3A36DD6&lt;/guid&gt;&#10;            &lt;repollguid&gt;097070D199CA4A8CA4F0405BEA3F7FA6&lt;/repollguid&gt;&#10;            &lt;sourceid&gt;ADB8C649067F4283ACF5F2BAE79BE894&lt;/sourceid&gt;&#10;            &lt;questiontext&gt;6: which statement is not correct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Always put down the ray on its back. &lt;/answertext&gt;&#10;                    &lt;valuetype&gt;0&lt;/valuetype&gt;&#10;                &lt;/answer&gt;&#10;                &lt;answer&gt;&#10;                    &lt;guid&gt;A7EF210C302A49F6B1F5C501C8BE56C3&lt;/guid&gt;&#10;                    &lt;answertext&gt;Hold large rays with two people by their pectoral fins. &lt;/answertext&gt;&#10;                    &lt;valuetype&gt;0&lt;/valuetype&gt;&#10;                &lt;/answer&gt;&#10;                &lt;answer&gt;&#10;                    &lt;guid&gt;8DBA45305EB845458E553729F0258199&lt;/guid&gt;&#10;                    &lt;answertext&gt;Never hold skates at their tails or gill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A1846A85B141EDB8B3F731C0E4283B&lt;/guid&gt;&#10;            &lt;repollguid&gt;097070D199CA4A8CA4F0405BEA3F7FA6&lt;/repollguid&gt;&#10;            &lt;sourceid&gt;ADB8C649067F4283ACF5F2BAE79BE894&lt;/sourceid&gt;&#10;            &lt;questiontext&gt;7: what ray species can you recognize on the picture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Spotted Ray&lt;/answertext&gt;&#10;                    &lt;valuetype&gt;0&lt;/valuetype&gt;&#10;                &lt;/answer&gt;&#10;                &lt;answer&gt;&#10;                    &lt;guid&gt;A7EF210C302A49F6B1F5C501C8BE56C3&lt;/guid&gt;&#10;                    &lt;answertext&gt;Small-eyed ray&lt;/answertext&gt;&#10;                    &lt;valuetype&gt;0&lt;/valuetype&gt;&#10;                &lt;/answer&gt;&#10;                &lt;answer&gt;&#10;                    &lt;guid&gt;8DBA45305EB845458E553729F0258199&lt;/guid&gt;&#10;                    &lt;answertext&gt;Blonde Ray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06CB3666CBBB4DA49B94D361EA648609&lt;/guid&gt;&#10;        &lt;description /&gt;&#10;        &lt;date&gt;11/28/2018 11:2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B52FDE241FE49599EF5AA8BBFAE99C5&lt;/guid&gt;&#10;            &lt;repollguid&gt;097070D199CA4A8CA4F0405BEA3F7FA6&lt;/repollguid&gt;&#10;            &lt;sourceid&gt;ADB8C649067F4283ACF5F2BAE79BE894&lt;/sourceid&gt;&#10;            &lt;questiontext&gt;8: which adjustment can be done to improve the survival of rays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2E4C506CFE0406CBBC5D6C53AF5FDF5&lt;/guid&gt;&#10;                    &lt;answertext&gt;Longer tow durations &lt;/answertext&gt;&#10;                    &lt;valuetype&gt;0&lt;/valuetype&gt;&#10;                &lt;/answer&gt;&#10;                &lt;answer&gt;&#10;                    &lt;guid&gt;A7EF210C302A49F6B1F5C501C8BE56C3&lt;/guid&gt;&#10;                    &lt;answertext&gt;Water flow during sorting process&lt;/answertext&gt;&#10;                    &lt;valuetype&gt;0&lt;/valuetype&gt;&#10;                &lt;/answer&gt;&#10;                &lt;answer&gt;&#10;                    &lt;guid&gt;8DBA45305EB845458E553729F0258199&lt;/guid&gt;&#10;                    &lt;answertext&gt;Avoid fishing activities during the nigh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Montserra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1628</Words>
  <Application>Microsoft Office PowerPoint</Application>
  <PresentationFormat>Grand écran</PresentationFormat>
  <Paragraphs>260</Paragraphs>
  <Slides>27</Slides>
  <Notes>11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Browallia New</vt:lpstr>
      <vt:lpstr>Calibri</vt:lpstr>
      <vt:lpstr>Montserrat</vt:lpstr>
      <vt:lpstr>Montserrat Black</vt:lpstr>
      <vt:lpstr>Montserrat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Christina Rotzetter</dc:creator>
  <cp:lastModifiedBy>Mr.GoodFish</cp:lastModifiedBy>
  <cp:revision>278</cp:revision>
  <cp:lastPrinted>2018-11-30T08:12:47Z</cp:lastPrinted>
  <dcterms:modified xsi:type="dcterms:W3CDTF">2019-02-04T11:13:36Z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3882563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